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3"/>
  </p:sldMasterIdLst>
  <p:notesMasterIdLst>
    <p:notesMasterId r:id="rId14"/>
  </p:notesMasterIdLst>
  <p:sldIdLst>
    <p:sldId id="256" r:id="rId4"/>
    <p:sldId id="263" r:id="rId5"/>
    <p:sldId id="290" r:id="rId6"/>
    <p:sldId id="302" r:id="rId7"/>
    <p:sldId id="296" r:id="rId8"/>
    <p:sldId id="297" r:id="rId9"/>
    <p:sldId id="298" r:id="rId10"/>
    <p:sldId id="299" r:id="rId11"/>
    <p:sldId id="300" r:id="rId12"/>
    <p:sldId id="301" r:id="rId13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2" userDrawn="1">
          <p15:clr>
            <a:srgbClr val="A4A3A4"/>
          </p15:clr>
        </p15:guide>
        <p15:guide id="2" pos="29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DFE6"/>
    <a:srgbClr val="E5AA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>
        <p:scale>
          <a:sx n="100" d="100"/>
          <a:sy n="100" d="100"/>
        </p:scale>
        <p:origin x="1230" y="690"/>
      </p:cViewPr>
      <p:guideLst>
        <p:guide orient="horz" pos="1642"/>
        <p:guide pos="29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GIF>
</file>

<file path=ppt/media/image3.GIF>
</file>

<file path=ppt/media/image4.png>
</file>

<file path=ppt/media/image5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22D9BF-EF06-4664-87D1-BA8B23334F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  <p:sp>
        <p:nvSpPr>
          <p:cNvPr id="7" name="TextBox 3"/>
          <p:cNvSpPr txBox="1"/>
          <p:nvPr userDrawn="1"/>
        </p:nvSpPr>
        <p:spPr>
          <a:xfrm>
            <a:off x="1907704" y="5025070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518"/>
            <a:ext cx="7772400" cy="110206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3962"/>
            <a:ext cx="6400800" cy="131485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684571"/>
            <a:ext cx="2133600" cy="35729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684571"/>
            <a:ext cx="2895600" cy="35729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684571"/>
            <a:ext cx="2133600" cy="35729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2151F69-C118-4984-B8EB-ACB73920D824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214630" algn="l" defTabSz="6858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" Type="http://schemas.openxmlformats.org/officeDocument/2006/relationships/tags" Target="../tags/tag8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tags" Target="../tags/tag15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3" Type="http://schemas.openxmlformats.org/officeDocument/2006/relationships/slideLayout" Target="../slideLayouts/slideLayout1.xml"/><Relationship Id="rId32" Type="http://schemas.openxmlformats.org/officeDocument/2006/relationships/tags" Target="../tags/tag58.xml"/><Relationship Id="rId31" Type="http://schemas.openxmlformats.org/officeDocument/2006/relationships/tags" Target="../tags/tag57.xml"/><Relationship Id="rId30" Type="http://schemas.openxmlformats.org/officeDocument/2006/relationships/tags" Target="../tags/tag56.xml"/><Relationship Id="rId3" Type="http://schemas.openxmlformats.org/officeDocument/2006/relationships/tags" Target="../tags/tag29.xml"/><Relationship Id="rId29" Type="http://schemas.openxmlformats.org/officeDocument/2006/relationships/tags" Target="../tags/tag55.xml"/><Relationship Id="rId28" Type="http://schemas.openxmlformats.org/officeDocument/2006/relationships/tags" Target="../tags/tag54.xml"/><Relationship Id="rId27" Type="http://schemas.openxmlformats.org/officeDocument/2006/relationships/tags" Target="../tags/tag53.xml"/><Relationship Id="rId26" Type="http://schemas.openxmlformats.org/officeDocument/2006/relationships/tags" Target="../tags/tag52.xml"/><Relationship Id="rId25" Type="http://schemas.openxmlformats.org/officeDocument/2006/relationships/tags" Target="../tags/tag51.xml"/><Relationship Id="rId24" Type="http://schemas.openxmlformats.org/officeDocument/2006/relationships/tags" Target="../tags/tag50.xml"/><Relationship Id="rId23" Type="http://schemas.openxmlformats.org/officeDocument/2006/relationships/tags" Target="../tags/tag49.xml"/><Relationship Id="rId22" Type="http://schemas.openxmlformats.org/officeDocument/2006/relationships/tags" Target="../tags/tag48.xml"/><Relationship Id="rId21" Type="http://schemas.openxmlformats.org/officeDocument/2006/relationships/tags" Target="../tags/tag47.xml"/><Relationship Id="rId20" Type="http://schemas.openxmlformats.org/officeDocument/2006/relationships/tags" Target="../tags/tag46.xml"/><Relationship Id="rId2" Type="http://schemas.openxmlformats.org/officeDocument/2006/relationships/tags" Target="../tags/tag28.xml"/><Relationship Id="rId19" Type="http://schemas.openxmlformats.org/officeDocument/2006/relationships/tags" Target="../tags/tag45.xml"/><Relationship Id="rId18" Type="http://schemas.openxmlformats.org/officeDocument/2006/relationships/tags" Target="../tags/tag44.xml"/><Relationship Id="rId17" Type="http://schemas.openxmlformats.org/officeDocument/2006/relationships/tags" Target="../tags/tag43.xml"/><Relationship Id="rId16" Type="http://schemas.openxmlformats.org/officeDocument/2006/relationships/tags" Target="../tags/tag42.xml"/><Relationship Id="rId15" Type="http://schemas.openxmlformats.org/officeDocument/2006/relationships/tags" Target="../tags/tag41.xml"/><Relationship Id="rId14" Type="http://schemas.openxmlformats.org/officeDocument/2006/relationships/tags" Target="../tags/tag40.xml"/><Relationship Id="rId13" Type="http://schemas.openxmlformats.org/officeDocument/2006/relationships/tags" Target="../tags/tag39.xml"/><Relationship Id="rId12" Type="http://schemas.openxmlformats.org/officeDocument/2006/relationships/tags" Target="../tags/tag38.xml"/><Relationship Id="rId11" Type="http://schemas.openxmlformats.org/officeDocument/2006/relationships/tags" Target="../tags/tag37.xml"/><Relationship Id="rId10" Type="http://schemas.openxmlformats.org/officeDocument/2006/relationships/tags" Target="../tags/tag36.xml"/><Relationship Id="rId1" Type="http://schemas.openxmlformats.org/officeDocument/2006/relationships/tags" Target="../tags/tag2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67.xml"/><Relationship Id="rId8" Type="http://schemas.openxmlformats.org/officeDocument/2006/relationships/tags" Target="../tags/tag66.xml"/><Relationship Id="rId7" Type="http://schemas.openxmlformats.org/officeDocument/2006/relationships/tags" Target="../tags/tag65.xml"/><Relationship Id="rId6" Type="http://schemas.openxmlformats.org/officeDocument/2006/relationships/tags" Target="../tags/tag64.xml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3.GIF"/><Relationship Id="rId15" Type="http://schemas.openxmlformats.org/officeDocument/2006/relationships/image" Target="../media/image2.GIF"/><Relationship Id="rId14" Type="http://schemas.openxmlformats.org/officeDocument/2006/relationships/tags" Target="../tags/tag72.xml"/><Relationship Id="rId13" Type="http://schemas.openxmlformats.org/officeDocument/2006/relationships/tags" Target="../tags/tag71.xml"/><Relationship Id="rId12" Type="http://schemas.openxmlformats.org/officeDocument/2006/relationships/tags" Target="../tags/tag70.xml"/><Relationship Id="rId11" Type="http://schemas.openxmlformats.org/officeDocument/2006/relationships/tags" Target="../tags/tag69.xml"/><Relationship Id="rId10" Type="http://schemas.openxmlformats.org/officeDocument/2006/relationships/tags" Target="../tags/tag68.xml"/><Relationship Id="rId1" Type="http://schemas.openxmlformats.org/officeDocument/2006/relationships/tags" Target="../tags/tag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4.xml"/><Relationship Id="rId1" Type="http://schemas.openxmlformats.org/officeDocument/2006/relationships/tags" Target="../tags/tag7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image" Target="../media/image5.GIF"/><Relationship Id="rId6" Type="http://schemas.openxmlformats.org/officeDocument/2006/relationships/image" Target="../media/image4.png"/><Relationship Id="rId5" Type="http://schemas.openxmlformats.org/officeDocument/2006/relationships/tags" Target="../tags/tag77.xml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76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81.xml"/><Relationship Id="rId10" Type="http://schemas.openxmlformats.org/officeDocument/2006/relationships/tags" Target="../tags/tag80.xml"/><Relationship Id="rId1" Type="http://schemas.openxmlformats.org/officeDocument/2006/relationships/tags" Target="../tags/tag75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tags" Target="../tags/tag8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淘宝店chenying0907 1"/>
          <p:cNvGrpSpPr/>
          <p:nvPr>
            <p:custDataLst>
              <p:tags r:id="rId1"/>
            </p:custDataLst>
          </p:nvPr>
        </p:nvGrpSpPr>
        <p:grpSpPr>
          <a:xfrm>
            <a:off x="-4763" y="1841500"/>
            <a:ext cx="9153526" cy="3311526"/>
            <a:chOff x="-4763" y="1841500"/>
            <a:chExt cx="9153526" cy="3311526"/>
          </a:xfrm>
        </p:grpSpPr>
        <p:sp>
          <p:nvSpPr>
            <p:cNvPr id="1024" name="淘宝店chenying0907 36"/>
            <p:cNvSpPr/>
            <p:nvPr/>
          </p:nvSpPr>
          <p:spPr bwMode="auto">
            <a:xfrm>
              <a:off x="3036887" y="3662363"/>
              <a:ext cx="4049713" cy="1490663"/>
            </a:xfrm>
            <a:custGeom>
              <a:avLst/>
              <a:gdLst>
                <a:gd name="T0" fmla="*/ 1369 w 2551"/>
                <a:gd name="T1" fmla="*/ 939 h 939"/>
                <a:gd name="T2" fmla="*/ 2551 w 2551"/>
                <a:gd name="T3" fmla="*/ 442 h 939"/>
                <a:gd name="T4" fmla="*/ 2485 w 2551"/>
                <a:gd name="T5" fmla="*/ 0 h 939"/>
                <a:gd name="T6" fmla="*/ 0 w 2551"/>
                <a:gd name="T7" fmla="*/ 295 h 939"/>
                <a:gd name="T8" fmla="*/ 745 w 2551"/>
                <a:gd name="T9" fmla="*/ 939 h 939"/>
                <a:gd name="T10" fmla="*/ 1369 w 2551"/>
                <a:gd name="T11" fmla="*/ 939 h 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51" h="939">
                  <a:moveTo>
                    <a:pt x="1369" y="939"/>
                  </a:moveTo>
                  <a:lnTo>
                    <a:pt x="2551" y="442"/>
                  </a:lnTo>
                  <a:lnTo>
                    <a:pt x="2485" y="0"/>
                  </a:lnTo>
                  <a:lnTo>
                    <a:pt x="0" y="295"/>
                  </a:lnTo>
                  <a:lnTo>
                    <a:pt x="745" y="939"/>
                  </a:lnTo>
                  <a:lnTo>
                    <a:pt x="1369" y="9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5" name="淘宝店chenying0907 37"/>
            <p:cNvSpPr/>
            <p:nvPr/>
          </p:nvSpPr>
          <p:spPr bwMode="auto">
            <a:xfrm>
              <a:off x="379412" y="1841500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7" name="淘宝店chenying0907 38"/>
            <p:cNvSpPr/>
            <p:nvPr/>
          </p:nvSpPr>
          <p:spPr bwMode="auto">
            <a:xfrm>
              <a:off x="-4763" y="1841500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8" name="淘宝店chenying0907 39"/>
            <p:cNvSpPr/>
            <p:nvPr/>
          </p:nvSpPr>
          <p:spPr bwMode="auto">
            <a:xfrm>
              <a:off x="-4763" y="4770438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9" name="淘宝店chenying0907 40"/>
            <p:cNvSpPr/>
            <p:nvPr/>
          </p:nvSpPr>
          <p:spPr bwMode="auto">
            <a:xfrm>
              <a:off x="5210175" y="3490913"/>
              <a:ext cx="3938588" cy="1662113"/>
            </a:xfrm>
            <a:custGeom>
              <a:avLst/>
              <a:gdLst>
                <a:gd name="T0" fmla="*/ 0 w 2481"/>
                <a:gd name="T1" fmla="*/ 1047 h 1047"/>
                <a:gd name="T2" fmla="*/ 1254 w 2481"/>
                <a:gd name="T3" fmla="*/ 1047 h 1047"/>
                <a:gd name="T4" fmla="*/ 1868 w 2481"/>
                <a:gd name="T5" fmla="*/ 1047 h 1047"/>
                <a:gd name="T6" fmla="*/ 2481 w 2481"/>
                <a:gd name="T7" fmla="*/ 263 h 1047"/>
                <a:gd name="T8" fmla="*/ 2481 w 2481"/>
                <a:gd name="T9" fmla="*/ 0 h 1047"/>
                <a:gd name="T10" fmla="*/ 0 w 2481"/>
                <a:gd name="T11" fmla="*/ 1047 h 10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81" h="1047">
                  <a:moveTo>
                    <a:pt x="0" y="1047"/>
                  </a:moveTo>
                  <a:lnTo>
                    <a:pt x="1254" y="1047"/>
                  </a:lnTo>
                  <a:lnTo>
                    <a:pt x="1868" y="1047"/>
                  </a:lnTo>
                  <a:lnTo>
                    <a:pt x="2481" y="263"/>
                  </a:lnTo>
                  <a:lnTo>
                    <a:pt x="2481" y="0"/>
                  </a:lnTo>
                  <a:lnTo>
                    <a:pt x="0" y="10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0" name="淘宝店chenying0907 41"/>
            <p:cNvSpPr/>
            <p:nvPr/>
          </p:nvSpPr>
          <p:spPr bwMode="auto">
            <a:xfrm>
              <a:off x="6965950" y="3357563"/>
              <a:ext cx="2182813" cy="1006475"/>
            </a:xfrm>
            <a:custGeom>
              <a:avLst/>
              <a:gdLst>
                <a:gd name="T0" fmla="*/ 0 w 1375"/>
                <a:gd name="T1" fmla="*/ 126 h 634"/>
                <a:gd name="T2" fmla="*/ 76 w 1375"/>
                <a:gd name="T3" fmla="*/ 634 h 634"/>
                <a:gd name="T4" fmla="*/ 1375 w 1375"/>
                <a:gd name="T5" fmla="*/ 84 h 634"/>
                <a:gd name="T6" fmla="*/ 1375 w 1375"/>
                <a:gd name="T7" fmla="*/ 36 h 634"/>
                <a:gd name="T8" fmla="*/ 1375 w 1375"/>
                <a:gd name="T9" fmla="*/ 0 h 634"/>
                <a:gd name="T10" fmla="*/ 0 w 1375"/>
                <a:gd name="T11" fmla="*/ 126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5" h="634">
                  <a:moveTo>
                    <a:pt x="0" y="126"/>
                  </a:moveTo>
                  <a:lnTo>
                    <a:pt x="76" y="634"/>
                  </a:lnTo>
                  <a:lnTo>
                    <a:pt x="1375" y="84"/>
                  </a:lnTo>
                  <a:lnTo>
                    <a:pt x="1375" y="36"/>
                  </a:lnTo>
                  <a:lnTo>
                    <a:pt x="1375" y="0"/>
                  </a:lnTo>
                  <a:lnTo>
                    <a:pt x="0" y="1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2" name="PA_淘宝店chenying0907 11"/>
          <p:cNvSpPr/>
          <p:nvPr>
            <p:custDataLst>
              <p:tags r:id="rId2"/>
            </p:custDataLst>
          </p:nvPr>
        </p:nvSpPr>
        <p:spPr>
          <a:xfrm>
            <a:off x="533871" y="591530"/>
            <a:ext cx="8076257" cy="396044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368300" dist="63500" dir="462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PA_文本框 42"/>
          <p:cNvSpPr txBox="1"/>
          <p:nvPr>
            <p:custDataLst>
              <p:tags r:id="rId3"/>
            </p:custDataLst>
          </p:nvPr>
        </p:nvSpPr>
        <p:spPr>
          <a:xfrm>
            <a:off x="1620009" y="1851881"/>
            <a:ext cx="5904656" cy="5835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dist"/>
            <a:r>
              <a:rPr lang="zh-CN" altLang="en-US" sz="3200" dirty="0">
                <a:ln w="6350">
                  <a:noFill/>
                </a:ln>
                <a:solidFill>
                  <a:schemeClr val="accent3"/>
                </a:solidFill>
                <a:cs typeface="+mn-ea"/>
                <a:sym typeface="+mn-lt"/>
              </a:rPr>
              <a:t>ロボット掃除機</a:t>
            </a:r>
            <a:r>
              <a:rPr lang="zh-CN" altLang="en-US" sz="32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製品企画提案</a:t>
            </a:r>
            <a:endParaRPr lang="zh-CN" altLang="en-US" sz="32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7" name="PA_淘宝店chenying0907 46"/>
          <p:cNvGrpSpPr/>
          <p:nvPr>
            <p:custDataLst>
              <p:tags r:id="rId4"/>
            </p:custDataLst>
          </p:nvPr>
        </p:nvGrpSpPr>
        <p:grpSpPr>
          <a:xfrm>
            <a:off x="3020965" y="3131185"/>
            <a:ext cx="117790" cy="133898"/>
            <a:chOff x="860980" y="3583766"/>
            <a:chExt cx="100336" cy="114060"/>
          </a:xfrm>
          <a:solidFill>
            <a:schemeClr val="bg1">
              <a:lumMod val="65000"/>
            </a:schemeClr>
          </a:solidFill>
        </p:grpSpPr>
        <p:sp>
          <p:nvSpPr>
            <p:cNvPr id="48" name="淘宝店chenying0907 12"/>
            <p:cNvSpPr>
              <a:spLocks noEditPoints="1"/>
            </p:cNvSpPr>
            <p:nvPr/>
          </p:nvSpPr>
          <p:spPr bwMode="auto">
            <a:xfrm>
              <a:off x="884050" y="3583766"/>
              <a:ext cx="53830" cy="53740"/>
            </a:xfrm>
            <a:custGeom>
              <a:avLst/>
              <a:gdLst>
                <a:gd name="T0" fmla="*/ 31 w 62"/>
                <a:gd name="T1" fmla="*/ 62 h 62"/>
                <a:gd name="T2" fmla="*/ 0 w 62"/>
                <a:gd name="T3" fmla="*/ 31 h 62"/>
                <a:gd name="T4" fmla="*/ 31 w 62"/>
                <a:gd name="T5" fmla="*/ 0 h 62"/>
                <a:gd name="T6" fmla="*/ 62 w 62"/>
                <a:gd name="T7" fmla="*/ 31 h 62"/>
                <a:gd name="T8" fmla="*/ 31 w 62"/>
                <a:gd name="T9" fmla="*/ 62 h 62"/>
                <a:gd name="T10" fmla="*/ 31 w 62"/>
                <a:gd name="T11" fmla="*/ 11 h 62"/>
                <a:gd name="T12" fmla="*/ 11 w 62"/>
                <a:gd name="T13" fmla="*/ 31 h 62"/>
                <a:gd name="T14" fmla="*/ 31 w 62"/>
                <a:gd name="T15" fmla="*/ 51 h 62"/>
                <a:gd name="T16" fmla="*/ 51 w 62"/>
                <a:gd name="T17" fmla="*/ 31 h 62"/>
                <a:gd name="T18" fmla="*/ 31 w 62"/>
                <a:gd name="T19" fmla="*/ 1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2">
                  <a:moveTo>
                    <a:pt x="31" y="62"/>
                  </a:moveTo>
                  <a:cubicBezTo>
                    <a:pt x="14" y="62"/>
                    <a:pt x="0" y="48"/>
                    <a:pt x="0" y="31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8" y="0"/>
                    <a:pt x="62" y="14"/>
                    <a:pt x="62" y="31"/>
                  </a:cubicBezTo>
                  <a:cubicBezTo>
                    <a:pt x="62" y="48"/>
                    <a:pt x="48" y="62"/>
                    <a:pt x="31" y="62"/>
                  </a:cubicBezTo>
                  <a:close/>
                  <a:moveTo>
                    <a:pt x="31" y="11"/>
                  </a:moveTo>
                  <a:cubicBezTo>
                    <a:pt x="20" y="11"/>
                    <a:pt x="11" y="20"/>
                    <a:pt x="11" y="31"/>
                  </a:cubicBezTo>
                  <a:cubicBezTo>
                    <a:pt x="11" y="42"/>
                    <a:pt x="20" y="51"/>
                    <a:pt x="31" y="51"/>
                  </a:cubicBezTo>
                  <a:cubicBezTo>
                    <a:pt x="42" y="51"/>
                    <a:pt x="51" y="42"/>
                    <a:pt x="51" y="31"/>
                  </a:cubicBezTo>
                  <a:cubicBezTo>
                    <a:pt x="51" y="20"/>
                    <a:pt x="42" y="11"/>
                    <a:pt x="31" y="11"/>
                  </a:cubicBezTo>
                  <a:close/>
                </a:path>
              </a:pathLst>
            </a:cu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4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9" name="淘宝店chenying0907 13"/>
            <p:cNvSpPr/>
            <p:nvPr/>
          </p:nvSpPr>
          <p:spPr bwMode="auto">
            <a:xfrm>
              <a:off x="860980" y="3643355"/>
              <a:ext cx="100336" cy="54471"/>
            </a:xfrm>
            <a:custGeom>
              <a:avLst/>
              <a:gdLst>
                <a:gd name="T0" fmla="*/ 111 w 116"/>
                <a:gd name="T1" fmla="*/ 63 h 63"/>
                <a:gd name="T2" fmla="*/ 105 w 116"/>
                <a:gd name="T3" fmla="*/ 58 h 63"/>
                <a:gd name="T4" fmla="*/ 58 w 116"/>
                <a:gd name="T5" fmla="*/ 11 h 63"/>
                <a:gd name="T6" fmla="*/ 11 w 116"/>
                <a:gd name="T7" fmla="*/ 58 h 63"/>
                <a:gd name="T8" fmla="*/ 6 w 116"/>
                <a:gd name="T9" fmla="*/ 63 h 63"/>
                <a:gd name="T10" fmla="*/ 0 w 116"/>
                <a:gd name="T11" fmla="*/ 58 h 63"/>
                <a:gd name="T12" fmla="*/ 58 w 116"/>
                <a:gd name="T13" fmla="*/ 0 h 63"/>
                <a:gd name="T14" fmla="*/ 116 w 116"/>
                <a:gd name="T15" fmla="*/ 58 h 63"/>
                <a:gd name="T16" fmla="*/ 111 w 116"/>
                <a:gd name="T17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63">
                  <a:moveTo>
                    <a:pt x="111" y="63"/>
                  </a:moveTo>
                  <a:cubicBezTo>
                    <a:pt x="108" y="63"/>
                    <a:pt x="105" y="61"/>
                    <a:pt x="105" y="58"/>
                  </a:cubicBezTo>
                  <a:cubicBezTo>
                    <a:pt x="105" y="32"/>
                    <a:pt x="84" y="11"/>
                    <a:pt x="58" y="11"/>
                  </a:cubicBezTo>
                  <a:cubicBezTo>
                    <a:pt x="32" y="11"/>
                    <a:pt x="11" y="32"/>
                    <a:pt x="11" y="58"/>
                  </a:cubicBezTo>
                  <a:cubicBezTo>
                    <a:pt x="11" y="61"/>
                    <a:pt x="9" y="63"/>
                    <a:pt x="6" y="63"/>
                  </a:cubicBezTo>
                  <a:cubicBezTo>
                    <a:pt x="3" y="63"/>
                    <a:pt x="0" y="61"/>
                    <a:pt x="0" y="58"/>
                  </a:cubicBezTo>
                  <a:cubicBezTo>
                    <a:pt x="0" y="26"/>
                    <a:pt x="26" y="0"/>
                    <a:pt x="58" y="0"/>
                  </a:cubicBezTo>
                  <a:cubicBezTo>
                    <a:pt x="90" y="0"/>
                    <a:pt x="116" y="26"/>
                    <a:pt x="116" y="58"/>
                  </a:cubicBezTo>
                  <a:cubicBezTo>
                    <a:pt x="116" y="61"/>
                    <a:pt x="114" y="63"/>
                    <a:pt x="111" y="63"/>
                  </a:cubicBezTo>
                  <a:close/>
                </a:path>
              </a:pathLst>
            </a:cu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4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2" name="PA_淘宝店chenying0907 16"/>
          <p:cNvGrpSpPr/>
          <p:nvPr>
            <p:custDataLst>
              <p:tags r:id="rId5"/>
            </p:custDataLst>
          </p:nvPr>
        </p:nvGrpSpPr>
        <p:grpSpPr bwMode="auto">
          <a:xfrm>
            <a:off x="4856647" y="3130163"/>
            <a:ext cx="92272" cy="148308"/>
            <a:chOff x="4441" y="3144"/>
            <a:chExt cx="215" cy="345"/>
          </a:xfrm>
          <a:solidFill>
            <a:schemeClr val="bg1">
              <a:lumMod val="65000"/>
            </a:schemeClr>
          </a:solidFill>
        </p:grpSpPr>
        <p:sp>
          <p:nvSpPr>
            <p:cNvPr id="53" name="淘宝店chenying0907 17"/>
            <p:cNvSpPr>
              <a:spLocks noEditPoints="1"/>
            </p:cNvSpPr>
            <p:nvPr/>
          </p:nvSpPr>
          <p:spPr bwMode="auto">
            <a:xfrm>
              <a:off x="4474" y="3144"/>
              <a:ext cx="149" cy="253"/>
            </a:xfrm>
            <a:custGeom>
              <a:avLst/>
              <a:gdLst>
                <a:gd name="T0" fmla="*/ 31 w 63"/>
                <a:gd name="T1" fmla="*/ 107 h 107"/>
                <a:gd name="T2" fmla="*/ 63 w 63"/>
                <a:gd name="T3" fmla="*/ 78 h 107"/>
                <a:gd name="T4" fmla="*/ 63 w 63"/>
                <a:gd name="T5" fmla="*/ 29 h 107"/>
                <a:gd name="T6" fmla="*/ 31 w 63"/>
                <a:gd name="T7" fmla="*/ 0 h 107"/>
                <a:gd name="T8" fmla="*/ 0 w 63"/>
                <a:gd name="T9" fmla="*/ 29 h 107"/>
                <a:gd name="T10" fmla="*/ 0 w 63"/>
                <a:gd name="T11" fmla="*/ 78 h 107"/>
                <a:gd name="T12" fmla="*/ 31 w 63"/>
                <a:gd name="T13" fmla="*/ 107 h 107"/>
                <a:gd name="T14" fmla="*/ 10 w 63"/>
                <a:gd name="T15" fmla="*/ 29 h 107"/>
                <a:gd name="T16" fmla="*/ 31 w 63"/>
                <a:gd name="T17" fmla="*/ 10 h 107"/>
                <a:gd name="T18" fmla="*/ 53 w 63"/>
                <a:gd name="T19" fmla="*/ 29 h 107"/>
                <a:gd name="T20" fmla="*/ 53 w 63"/>
                <a:gd name="T21" fmla="*/ 78 h 107"/>
                <a:gd name="T22" fmla="*/ 31 w 63"/>
                <a:gd name="T23" fmla="*/ 97 h 107"/>
                <a:gd name="T24" fmla="*/ 10 w 63"/>
                <a:gd name="T25" fmla="*/ 78 h 107"/>
                <a:gd name="T26" fmla="*/ 10 w 63"/>
                <a:gd name="T27" fmla="*/ 2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107">
                  <a:moveTo>
                    <a:pt x="31" y="107"/>
                  </a:moveTo>
                  <a:cubicBezTo>
                    <a:pt x="49" y="107"/>
                    <a:pt x="63" y="94"/>
                    <a:pt x="63" y="78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13"/>
                    <a:pt x="49" y="0"/>
                    <a:pt x="31" y="0"/>
                  </a:cubicBezTo>
                  <a:cubicBezTo>
                    <a:pt x="14" y="0"/>
                    <a:pt x="0" y="13"/>
                    <a:pt x="0" y="29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94"/>
                    <a:pt x="14" y="107"/>
                    <a:pt x="31" y="107"/>
                  </a:cubicBezTo>
                  <a:close/>
                  <a:moveTo>
                    <a:pt x="10" y="29"/>
                  </a:moveTo>
                  <a:cubicBezTo>
                    <a:pt x="10" y="18"/>
                    <a:pt x="19" y="10"/>
                    <a:pt x="31" y="10"/>
                  </a:cubicBezTo>
                  <a:cubicBezTo>
                    <a:pt x="43" y="10"/>
                    <a:pt x="53" y="18"/>
                    <a:pt x="53" y="29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53" y="88"/>
                    <a:pt x="43" y="97"/>
                    <a:pt x="31" y="97"/>
                  </a:cubicBezTo>
                  <a:cubicBezTo>
                    <a:pt x="19" y="97"/>
                    <a:pt x="10" y="88"/>
                    <a:pt x="10" y="78"/>
                  </a:cubicBezTo>
                  <a:lnTo>
                    <a:pt x="10" y="29"/>
                  </a:lnTo>
                  <a:close/>
                </a:path>
              </a:pathLst>
            </a:cu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4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4" name="淘宝店chenying0907 18"/>
            <p:cNvSpPr/>
            <p:nvPr/>
          </p:nvSpPr>
          <p:spPr bwMode="auto">
            <a:xfrm>
              <a:off x="4441" y="3267"/>
              <a:ext cx="215" cy="222"/>
            </a:xfrm>
            <a:custGeom>
              <a:avLst/>
              <a:gdLst>
                <a:gd name="T0" fmla="*/ 86 w 91"/>
                <a:gd name="T1" fmla="*/ 0 h 94"/>
                <a:gd name="T2" fmla="*/ 81 w 91"/>
                <a:gd name="T3" fmla="*/ 5 h 94"/>
                <a:gd name="T4" fmla="*/ 81 w 91"/>
                <a:gd name="T5" fmla="*/ 28 h 94"/>
                <a:gd name="T6" fmla="*/ 45 w 91"/>
                <a:gd name="T7" fmla="*/ 59 h 94"/>
                <a:gd name="T8" fmla="*/ 10 w 91"/>
                <a:gd name="T9" fmla="*/ 28 h 94"/>
                <a:gd name="T10" fmla="*/ 10 w 91"/>
                <a:gd name="T11" fmla="*/ 5 h 94"/>
                <a:gd name="T12" fmla="*/ 5 w 91"/>
                <a:gd name="T13" fmla="*/ 0 h 94"/>
                <a:gd name="T14" fmla="*/ 0 w 91"/>
                <a:gd name="T15" fmla="*/ 5 h 94"/>
                <a:gd name="T16" fmla="*/ 0 w 91"/>
                <a:gd name="T17" fmla="*/ 28 h 94"/>
                <a:gd name="T18" fmla="*/ 40 w 91"/>
                <a:gd name="T19" fmla="*/ 69 h 94"/>
                <a:gd name="T20" fmla="*/ 40 w 91"/>
                <a:gd name="T21" fmla="*/ 84 h 94"/>
                <a:gd name="T22" fmla="*/ 20 w 91"/>
                <a:gd name="T23" fmla="*/ 84 h 94"/>
                <a:gd name="T24" fmla="*/ 15 w 91"/>
                <a:gd name="T25" fmla="*/ 89 h 94"/>
                <a:gd name="T26" fmla="*/ 20 w 91"/>
                <a:gd name="T27" fmla="*/ 94 h 94"/>
                <a:gd name="T28" fmla="*/ 70 w 91"/>
                <a:gd name="T29" fmla="*/ 94 h 94"/>
                <a:gd name="T30" fmla="*/ 75 w 91"/>
                <a:gd name="T31" fmla="*/ 89 h 94"/>
                <a:gd name="T32" fmla="*/ 70 w 91"/>
                <a:gd name="T33" fmla="*/ 84 h 94"/>
                <a:gd name="T34" fmla="*/ 50 w 91"/>
                <a:gd name="T35" fmla="*/ 84 h 94"/>
                <a:gd name="T36" fmla="*/ 50 w 91"/>
                <a:gd name="T37" fmla="*/ 69 h 94"/>
                <a:gd name="T38" fmla="*/ 91 w 91"/>
                <a:gd name="T39" fmla="*/ 28 h 94"/>
                <a:gd name="T40" fmla="*/ 91 w 91"/>
                <a:gd name="T41" fmla="*/ 5 h 94"/>
                <a:gd name="T42" fmla="*/ 86 w 91"/>
                <a:gd name="T43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94">
                  <a:moveTo>
                    <a:pt x="86" y="0"/>
                  </a:moveTo>
                  <a:cubicBezTo>
                    <a:pt x="83" y="0"/>
                    <a:pt x="81" y="3"/>
                    <a:pt x="81" y="5"/>
                  </a:cubicBezTo>
                  <a:cubicBezTo>
                    <a:pt x="81" y="28"/>
                    <a:pt x="81" y="28"/>
                    <a:pt x="81" y="28"/>
                  </a:cubicBezTo>
                  <a:cubicBezTo>
                    <a:pt x="81" y="45"/>
                    <a:pt x="65" y="59"/>
                    <a:pt x="45" y="59"/>
                  </a:cubicBezTo>
                  <a:cubicBezTo>
                    <a:pt x="26" y="59"/>
                    <a:pt x="10" y="45"/>
                    <a:pt x="10" y="28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2"/>
                    <a:pt x="8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49"/>
                    <a:pt x="18" y="67"/>
                    <a:pt x="40" y="69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18" y="84"/>
                    <a:pt x="15" y="86"/>
                    <a:pt x="15" y="89"/>
                  </a:cubicBezTo>
                  <a:cubicBezTo>
                    <a:pt x="15" y="92"/>
                    <a:pt x="18" y="94"/>
                    <a:pt x="20" y="94"/>
                  </a:cubicBezTo>
                  <a:cubicBezTo>
                    <a:pt x="70" y="94"/>
                    <a:pt x="70" y="94"/>
                    <a:pt x="70" y="94"/>
                  </a:cubicBezTo>
                  <a:cubicBezTo>
                    <a:pt x="73" y="94"/>
                    <a:pt x="75" y="92"/>
                    <a:pt x="75" y="89"/>
                  </a:cubicBezTo>
                  <a:cubicBezTo>
                    <a:pt x="75" y="86"/>
                    <a:pt x="73" y="84"/>
                    <a:pt x="70" y="84"/>
                  </a:cubicBezTo>
                  <a:cubicBezTo>
                    <a:pt x="50" y="84"/>
                    <a:pt x="50" y="84"/>
                    <a:pt x="50" y="84"/>
                  </a:cubicBezTo>
                  <a:cubicBezTo>
                    <a:pt x="50" y="69"/>
                    <a:pt x="50" y="69"/>
                    <a:pt x="50" y="69"/>
                  </a:cubicBezTo>
                  <a:cubicBezTo>
                    <a:pt x="73" y="67"/>
                    <a:pt x="91" y="49"/>
                    <a:pt x="91" y="28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3"/>
                    <a:pt x="88" y="0"/>
                    <a:pt x="86" y="0"/>
                  </a:cubicBezTo>
                  <a:close/>
                </a:path>
              </a:pathLst>
            </a:cu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4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55" name="PA_文本框 19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3204641" y="3077700"/>
            <a:ext cx="1198880" cy="437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MIAO PEI-CHI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spcBef>
                <a:spcPts val="300"/>
              </a:spcBef>
            </a:pPr>
            <a:r>
              <a:rPr lang="ja-JP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ミャオ　</a:t>
            </a:r>
            <a:r>
              <a:rPr lang="ja-JP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ペイチー</a:t>
            </a:r>
            <a:endParaRPr lang="ja-JP" altLang="en-US" sz="10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6" name="PA_文本框 20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043433" y="3082145"/>
            <a:ext cx="836295" cy="245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2025/5/20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PA_文本框 19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020491" y="3579350"/>
            <a:ext cx="1452880" cy="245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p>
            <a:r>
              <a:rPr lang="ja-JP" alt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学籍番号：</a:t>
            </a:r>
            <a:r>
              <a:rPr lang="en-US" altLang="ja-JP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44251061</a:t>
            </a:r>
            <a:endParaRPr lang="en-US" altLang="ja-JP" sz="10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  <p:bldLst>
      <p:bldP spid="12" grpId="0" animBg="1"/>
      <p:bldP spid="43" grpId="0"/>
      <p:bldP spid="55" grpId="0" bldLvl="0" animBg="1"/>
      <p:bldP spid="56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PA_淘宝店chenying0907 4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9750" y="113665"/>
            <a:ext cx="4103370" cy="564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no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ea"/>
              </a:rPr>
              <a:t>収益予測と投資回収計画</a:t>
            </a:r>
            <a:endParaRPr lang="zh-CN" altLang="en-US" sz="2800" dirty="0">
              <a:solidFill>
                <a:schemeClr val="accent3"/>
              </a:solidFill>
              <a:cs typeface="+mn-ea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7950" y="2351405"/>
            <a:ext cx="28702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14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年度別収益シミュレーション</a:t>
            </a:r>
            <a:endParaRPr sz="1400" b="1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36235" y="699770"/>
            <a:ext cx="3660140" cy="1958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fontAlgn="auto">
              <a:lnSpc>
                <a:spcPct val="13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投資回収シナリオ</a:t>
            </a:r>
            <a:endParaRPr lang="en-US" altLang="zh-CN" sz="14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6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理想的シナリオ：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3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〜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4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年で回収可能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保守的シナリオ：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4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〜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6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年以上かかる可能性も想定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6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参考値：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　石頭科技の自社工場プロジェクトでは、投資回収期間は約3.63年と公表されている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68910" y="657860"/>
            <a:ext cx="4667250" cy="157607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fontAlgn="auto">
              <a:lnSpc>
                <a:spcPct val="130000"/>
              </a:lnSpc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初期投資</a:t>
            </a:r>
            <a:endParaRPr lang="en-US" altLang="zh-CN" sz="12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初期投資： 約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5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sym typeface="+mn-ea"/>
              </a:rPr>
              <a:t>〜8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億円（開発費・試作・マーケティング予備費等の費用を含む）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  <a:sym typeface="+mn-ea"/>
              </a:rPr>
              <a:t>製品価格と収益構造</a:t>
            </a:r>
            <a:endParaRPr lang="en-US" altLang="zh-CN" sz="12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製品価格： 70,000円／台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粗利益： 35,000円（粗利率50%）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508625" y="3291840"/>
            <a:ext cx="3425190" cy="1718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4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実際の純利益は開発・広告・人件費・税金などを含むため、売上高に対する純利益率は約10〜15%と想定するのが現実的です。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6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本企画でも、純利益率1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2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%を基準に保守的に試算すると、第1年度の純利益は約2.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52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億円（売上21億×1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2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%）程度と見込まれる。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4"/>
            </p:custDataLst>
          </p:nvPr>
        </p:nvGraphicFramePr>
        <p:xfrm>
          <a:off x="107950" y="2733675"/>
          <a:ext cx="5134610" cy="2349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6425"/>
                <a:gridCol w="1601470"/>
                <a:gridCol w="758190"/>
                <a:gridCol w="922020"/>
                <a:gridCol w="1246505"/>
              </a:tblGrid>
              <a:tr h="46355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年度</a:t>
                      </a:r>
                      <a:endParaRPr lang="zh-CN" altLang="en-US" sz="120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販売台数（台）</a:t>
                      </a:r>
                      <a:endParaRPr lang="zh-CN" altLang="en-US" sz="120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売上高（億円）</a:t>
                      </a:r>
                      <a:endParaRPr lang="zh-CN" altLang="en-US" sz="120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粗利益（億円）</a:t>
                      </a:r>
                      <a:endParaRPr lang="zh-CN" altLang="en-US" sz="120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想定純利益（億円）</a:t>
                      </a:r>
                      <a:endParaRPr lang="zh-CN" altLang="en-US" sz="120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28892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第1年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  <a:sym typeface="+mn-ea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30,000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  <a:sym typeface="+mn-ea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21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  <a:sym typeface="+mn-ea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10.5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  <a:sym typeface="+mn-ea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2.52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  <a:sym typeface="+mn-ea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3086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第2年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40,000〜50,000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28〜35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14〜17.5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3.4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〜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4.2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33464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第3年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60,000〜80,000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42〜56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21〜28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5.1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〜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6.72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3194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第4年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80,000〜100,000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56〜70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28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〜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35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6.72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〜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8.4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321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第5年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100,000〜120,000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70〜84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35〜42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8.4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〜1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0.1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3022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第6年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120,000〜130,000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84〜91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42〜45.5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10.1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〜1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1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  <p:bldLst>
      <p:bldP spid="49" grpId="0" animBg="1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2" name="PA_淘宝店chenying0907 12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11505" y="1131570"/>
            <a:ext cx="4526915" cy="150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2000" b="1" dirty="0">
                <a:solidFill>
                  <a:schemeClr val="accent3"/>
                </a:solidFill>
                <a:cs typeface="+mn-ea"/>
                <a:sym typeface="+mn-lt"/>
              </a:rPr>
              <a:t>グローバル市場の成長性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  <a:spcBef>
                <a:spcPts val="600"/>
              </a:spcBef>
              <a:buFont typeface="Arial" panose="020B0604020202090204" pitchFamily="34" charset="0"/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 </a:t>
            </a:r>
            <a:r>
              <a:rPr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2024年市場規模：90.7億ドル</a:t>
            </a:r>
            <a:endParaRPr sz="1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 </a:t>
            </a:r>
            <a:r>
              <a:rPr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2033年には317.9億ドルに達する見込み</a:t>
            </a:r>
            <a:endParaRPr sz="1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 </a:t>
            </a:r>
            <a:r>
              <a:rPr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年平均成長率（CAGR）：16.97%（2025–2033）</a:t>
            </a:r>
            <a:endParaRPr sz="1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253" name="PA_任意多边形 13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107315" y="1347716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5" name="PA_淘宝店chenying0907 24"/>
          <p:cNvGrpSpPr/>
          <p:nvPr>
            <p:custDataLst>
              <p:tags r:id="rId3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27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0" name="PA_文本框 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39804" y="195767"/>
            <a:ext cx="1808480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3200" dirty="0">
                <a:solidFill>
                  <a:schemeClr val="accent3"/>
                </a:solidFill>
                <a:cs typeface="+mn-ea"/>
                <a:sym typeface="+mn-lt"/>
              </a:rPr>
              <a:t>市場分析</a:t>
            </a:r>
            <a:endParaRPr lang="zh-CN" altLang="en-US" sz="32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84120" y="295910"/>
            <a:ext cx="4572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cs typeface="+mn-ea"/>
              </a:rPr>
              <a:t>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STP 分析 - セグメンテーション</a:t>
            </a:r>
            <a:endParaRPr lang="en-US" altLang="zh-CN" sz="2000" b="1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sp>
        <p:nvSpPr>
          <p:cNvPr id="3" name="PA_淘宝店chenying0907 12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11505" y="3188335"/>
            <a:ext cx="7355840" cy="153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indent="0" fontAlgn="auto">
              <a:lnSpc>
                <a:spcPct val="150000"/>
              </a:lnSpc>
              <a:spcBef>
                <a:spcPts val="0"/>
              </a:spcBef>
            </a:pPr>
            <a:r>
              <a:rPr lang="en-US" altLang="zh-CN" sz="2000" b="1" dirty="0">
                <a:solidFill>
                  <a:schemeClr val="accent3"/>
                </a:solidFill>
                <a:cs typeface="+mn-ea"/>
                <a:sym typeface="+mn-lt"/>
              </a:rPr>
              <a:t>市場セグメンテーション</a:t>
            </a:r>
            <a:endParaRPr lang="en-US" altLang="zh-CN" sz="2000" b="1" dirty="0">
              <a:solidFill>
                <a:schemeClr val="accent3"/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  <a:spcBef>
                <a:spcPts val="600"/>
              </a:spcBef>
              <a:buFont typeface="Arial" panose="020B0604020202090204" pitchFamily="34" charset="0"/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 </a:t>
            </a:r>
            <a:r>
              <a:rPr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地域別構成（2024年）</a:t>
            </a:r>
            <a:endParaRPr sz="1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  <a:spcBef>
                <a:spcPts val="0"/>
              </a:spcBef>
              <a:buFont typeface="Arial" panose="020B0604020202090204" pitchFamily="34" charset="0"/>
              <a:buNone/>
            </a:pPr>
            <a:r>
              <a:rPr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- アジア太平洋地域：市場シェア 40.8%（最大）。人口集中・都市化が進み、需要が旺盛。</a:t>
            </a:r>
            <a:endParaRPr sz="1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- 北米・西ヨーロッパ：高価格帯・高機能製品が中心</a:t>
            </a:r>
            <a:endParaRPr sz="1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PA_任意多边形 13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107315" y="333209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12055" y="1059815"/>
            <a:ext cx="4073525" cy="193865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10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ldLvl="0" animBg="1"/>
      <p:bldP spid="10252" grpId="0"/>
      <p:bldP spid="10253" grpId="0" animBg="1"/>
      <p:bldP spid="10252" grpId="1"/>
      <p:bldP spid="10253" grpId="1" animBg="1"/>
      <p:bldP spid="3" grpId="0"/>
      <p:bldP spid="4" grpId="0" animBg="1"/>
      <p:bldP spid="3" grpId="1"/>
      <p:bldP spid="4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2" name="PA_淘宝店chenying0907 12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57555" y="870585"/>
            <a:ext cx="8158480" cy="876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lt"/>
              </a:rPr>
              <a:t>都市部の共働き家庭</a:t>
            </a:r>
            <a:endParaRPr lang="en-US" altLang="zh-CN" sz="1400" b="1" dirty="0">
              <a:solidFill>
                <a:schemeClr val="accent3"/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清掃頻度が高く、家事の外部委託に対する心理的負担が大きい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中国社会科学院の調査によると、都市部の労働者は週47.5時間働いている一方、家事に使える時間は週5時間未満。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253" name="PA_任意多边形 13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325755" y="97243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5" name="PA_淘宝店chenying0907 24"/>
          <p:cNvGrpSpPr/>
          <p:nvPr>
            <p:custDataLst>
              <p:tags r:id="rId3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27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0" name="PA_文本框 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39804" y="195767"/>
            <a:ext cx="1808480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3200" dirty="0">
                <a:solidFill>
                  <a:schemeClr val="accent3"/>
                </a:solidFill>
                <a:cs typeface="+mn-ea"/>
                <a:sym typeface="+mn-lt"/>
              </a:rPr>
              <a:t>市場分析</a:t>
            </a:r>
            <a:endParaRPr lang="zh-CN" altLang="en-US" sz="32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84120" y="295910"/>
            <a:ext cx="4572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cs typeface="+mn-ea"/>
              </a:rPr>
              <a:t>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STP 分析 - ターゲティング</a:t>
            </a:r>
            <a:endParaRPr lang="en-US" altLang="zh-CN" sz="2000" b="1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sp>
        <p:nvSpPr>
          <p:cNvPr id="7" name="PA_淘宝店chenying0907 12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757555" y="1838960"/>
            <a:ext cx="452691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lt"/>
              </a:rPr>
              <a:t>ペットを飼っている家庭</a:t>
            </a:r>
            <a:endParaRPr lang="en-US" altLang="zh-CN" sz="1400" b="1" dirty="0">
              <a:solidFill>
                <a:schemeClr val="accent3"/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⇒ 抜け毛の掃除が日常的な課題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PA_淘宝店chenying0907 12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55650" y="2606675"/>
            <a:ext cx="452691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lt"/>
              </a:rPr>
              <a:t>在宅勤務者</a:t>
            </a:r>
            <a:endParaRPr lang="en-US" altLang="zh-CN" sz="1400" b="1" dirty="0">
              <a:solidFill>
                <a:schemeClr val="accent3"/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⇒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居住空間の快適性を重視し、日中も清潔な環境を保ちたい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PA_淘宝店chenying0907 1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755650" y="3448050"/>
            <a:ext cx="452691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lt"/>
              </a:rPr>
              <a:t>高齢者世帯</a:t>
            </a:r>
            <a:endParaRPr lang="en-US" altLang="zh-CN" sz="1400" b="1" dirty="0">
              <a:solidFill>
                <a:schemeClr val="accent3"/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⇒  掃除に伴う身体的負担が大きく、操作の簡便さが求められる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PA_淘宝店chenying0907 12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55650" y="4289425"/>
            <a:ext cx="452691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lt"/>
              </a:rPr>
              <a:t>スマートホーム志向の若年層</a:t>
            </a:r>
            <a:endParaRPr lang="en-US" altLang="zh-CN" sz="1400" b="1" dirty="0">
              <a:solidFill>
                <a:schemeClr val="accent3"/>
              </a:solidFill>
              <a:cs typeface="+mn-ea"/>
              <a:sym typeface="+mn-lt"/>
            </a:endParaRPr>
          </a:p>
          <a:p>
            <a:pPr indent="0" fontAlgn="auto">
              <a:lnSpc>
                <a:spcPct val="15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⇒ 音声操作やIoT連携といった“スマート体験”を重視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PA_任意多边形 13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323850" y="1976366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PA_任意多边形 13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323850" y="271614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PA_任意多边形 13"/>
          <p:cNvSpPr>
            <a:spLocks noEditPoints="1"/>
          </p:cNvSpPr>
          <p:nvPr>
            <p:custDataLst>
              <p:tags r:id="rId11"/>
            </p:custDataLst>
          </p:nvPr>
        </p:nvSpPr>
        <p:spPr bwMode="auto">
          <a:xfrm>
            <a:off x="325755" y="350862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PA_任意多边形 13"/>
          <p:cNvSpPr>
            <a:spLocks noEditPoints="1"/>
          </p:cNvSpPr>
          <p:nvPr>
            <p:custDataLst>
              <p:tags r:id="rId12"/>
            </p:custDataLst>
          </p:nvPr>
        </p:nvSpPr>
        <p:spPr bwMode="auto">
          <a:xfrm>
            <a:off x="325755" y="437222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PA_淘宝店chenying0907 2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27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0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9804" y="195767"/>
            <a:ext cx="1605280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lt"/>
              </a:rPr>
              <a:t>市場分析</a:t>
            </a:r>
            <a:endParaRPr lang="zh-CN" altLang="en-US" sz="28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39975" y="288290"/>
            <a:ext cx="3666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cs typeface="+mn-ea"/>
              </a:rPr>
              <a:t>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STP 分析 -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ポジショニング</a:t>
            </a:r>
            <a:endParaRPr lang="en-US" altLang="zh-CN" sz="2000" b="1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sp>
        <p:nvSpPr>
          <p:cNvPr id="11291" name="PA_椭圆 2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207193" y="1271077"/>
            <a:ext cx="590550" cy="587556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0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1292" name="PA_椭圆 28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207193" y="2157176"/>
            <a:ext cx="590550" cy="58914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00">
              <a:cs typeface="+mn-ea"/>
              <a:sym typeface="+mn-lt"/>
            </a:endParaRPr>
          </a:p>
        </p:txBody>
      </p:sp>
      <p:sp>
        <p:nvSpPr>
          <p:cNvPr id="11293" name="PA_椭圆 2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207193" y="3044862"/>
            <a:ext cx="590550" cy="589144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00">
              <a:cs typeface="+mn-ea"/>
              <a:sym typeface="+mn-lt"/>
            </a:endParaRPr>
          </a:p>
        </p:txBody>
      </p:sp>
      <p:sp>
        <p:nvSpPr>
          <p:cNvPr id="11294" name="PA_椭圆 3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207193" y="3932548"/>
            <a:ext cx="590550" cy="589145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00">
              <a:cs typeface="+mn-ea"/>
              <a:sym typeface="+mn-lt"/>
            </a:endParaRPr>
          </a:p>
        </p:txBody>
      </p:sp>
      <p:sp>
        <p:nvSpPr>
          <p:cNvPr id="11295" name="PA_任意多边形 31"/>
          <p:cNvSpPr/>
          <p:nvPr>
            <p:custDataLst>
              <p:tags r:id="rId7"/>
            </p:custDataLst>
          </p:nvPr>
        </p:nvSpPr>
        <p:spPr bwMode="auto">
          <a:xfrm>
            <a:off x="3996056" y="1059875"/>
            <a:ext cx="1012825" cy="3673020"/>
          </a:xfrm>
          <a:custGeom>
            <a:avLst/>
            <a:gdLst>
              <a:gd name="T0" fmla="*/ 416 w 833"/>
              <a:gd name="T1" fmla="*/ 2194 h 3027"/>
              <a:gd name="T2" fmla="*/ 416 w 833"/>
              <a:gd name="T3" fmla="*/ 2194 h 3027"/>
              <a:gd name="T4" fmla="*/ 102 w 833"/>
              <a:gd name="T5" fmla="*/ 1879 h 3027"/>
              <a:gd name="T6" fmla="*/ 416 w 833"/>
              <a:gd name="T7" fmla="*/ 1564 h 3027"/>
              <a:gd name="T8" fmla="*/ 416 w 833"/>
              <a:gd name="T9" fmla="*/ 1564 h 3027"/>
              <a:gd name="T10" fmla="*/ 833 w 833"/>
              <a:gd name="T11" fmla="*/ 1148 h 3027"/>
              <a:gd name="T12" fmla="*/ 416 w 833"/>
              <a:gd name="T13" fmla="*/ 731 h 3027"/>
              <a:gd name="T14" fmla="*/ 416 w 833"/>
              <a:gd name="T15" fmla="*/ 731 h 3027"/>
              <a:gd name="T16" fmla="*/ 102 w 833"/>
              <a:gd name="T17" fmla="*/ 416 h 3027"/>
              <a:gd name="T18" fmla="*/ 416 w 833"/>
              <a:gd name="T19" fmla="*/ 102 h 3027"/>
              <a:gd name="T20" fmla="*/ 416 w 833"/>
              <a:gd name="T21" fmla="*/ 0 h 3027"/>
              <a:gd name="T22" fmla="*/ 0 w 833"/>
              <a:gd name="T23" fmla="*/ 416 h 3027"/>
              <a:gd name="T24" fmla="*/ 416 w 833"/>
              <a:gd name="T25" fmla="*/ 833 h 3027"/>
              <a:gd name="T26" fmla="*/ 416 w 833"/>
              <a:gd name="T27" fmla="*/ 833 h 3027"/>
              <a:gd name="T28" fmla="*/ 731 w 833"/>
              <a:gd name="T29" fmla="*/ 1148 h 3027"/>
              <a:gd name="T30" fmla="*/ 416 w 833"/>
              <a:gd name="T31" fmla="*/ 1462 h 3027"/>
              <a:gd name="T32" fmla="*/ 416 w 833"/>
              <a:gd name="T33" fmla="*/ 1462 h 3027"/>
              <a:gd name="T34" fmla="*/ 0 w 833"/>
              <a:gd name="T35" fmla="*/ 1879 h 3027"/>
              <a:gd name="T36" fmla="*/ 416 w 833"/>
              <a:gd name="T37" fmla="*/ 2296 h 3027"/>
              <a:gd name="T38" fmla="*/ 416 w 833"/>
              <a:gd name="T39" fmla="*/ 2296 h 3027"/>
              <a:gd name="T40" fmla="*/ 731 w 833"/>
              <a:gd name="T41" fmla="*/ 2610 h 3027"/>
              <a:gd name="T42" fmla="*/ 416 w 833"/>
              <a:gd name="T43" fmla="*/ 2925 h 3027"/>
              <a:gd name="T44" fmla="*/ 416 w 833"/>
              <a:gd name="T45" fmla="*/ 3027 h 3027"/>
              <a:gd name="T46" fmla="*/ 833 w 833"/>
              <a:gd name="T47" fmla="*/ 2610 h 3027"/>
              <a:gd name="T48" fmla="*/ 416 w 833"/>
              <a:gd name="T49" fmla="*/ 2194 h 30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33" h="3027">
                <a:moveTo>
                  <a:pt x="416" y="2194"/>
                </a:moveTo>
                <a:cubicBezTo>
                  <a:pt x="416" y="2194"/>
                  <a:pt x="416" y="2194"/>
                  <a:pt x="416" y="2194"/>
                </a:cubicBezTo>
                <a:cubicBezTo>
                  <a:pt x="243" y="2194"/>
                  <a:pt x="102" y="2053"/>
                  <a:pt x="102" y="1879"/>
                </a:cubicBezTo>
                <a:cubicBezTo>
                  <a:pt x="102" y="1705"/>
                  <a:pt x="243" y="1564"/>
                  <a:pt x="416" y="1564"/>
                </a:cubicBezTo>
                <a:cubicBezTo>
                  <a:pt x="416" y="1564"/>
                  <a:pt x="416" y="1564"/>
                  <a:pt x="416" y="1564"/>
                </a:cubicBezTo>
                <a:cubicBezTo>
                  <a:pt x="647" y="1564"/>
                  <a:pt x="833" y="1378"/>
                  <a:pt x="833" y="1148"/>
                </a:cubicBezTo>
                <a:cubicBezTo>
                  <a:pt x="833" y="918"/>
                  <a:pt x="647" y="731"/>
                  <a:pt x="416" y="731"/>
                </a:cubicBezTo>
                <a:cubicBezTo>
                  <a:pt x="416" y="731"/>
                  <a:pt x="416" y="731"/>
                  <a:pt x="416" y="731"/>
                </a:cubicBezTo>
                <a:cubicBezTo>
                  <a:pt x="243" y="731"/>
                  <a:pt x="102" y="590"/>
                  <a:pt x="102" y="416"/>
                </a:cubicBezTo>
                <a:cubicBezTo>
                  <a:pt x="102" y="243"/>
                  <a:pt x="243" y="102"/>
                  <a:pt x="416" y="102"/>
                </a:cubicBezTo>
                <a:cubicBezTo>
                  <a:pt x="416" y="0"/>
                  <a:pt x="416" y="0"/>
                  <a:pt x="416" y="0"/>
                </a:cubicBezTo>
                <a:cubicBezTo>
                  <a:pt x="186" y="0"/>
                  <a:pt x="0" y="186"/>
                  <a:pt x="0" y="416"/>
                </a:cubicBezTo>
                <a:cubicBezTo>
                  <a:pt x="0" y="646"/>
                  <a:pt x="186" y="833"/>
                  <a:pt x="416" y="833"/>
                </a:cubicBezTo>
                <a:cubicBezTo>
                  <a:pt x="416" y="833"/>
                  <a:pt x="416" y="833"/>
                  <a:pt x="416" y="833"/>
                </a:cubicBezTo>
                <a:cubicBezTo>
                  <a:pt x="590" y="833"/>
                  <a:pt x="731" y="974"/>
                  <a:pt x="731" y="1148"/>
                </a:cubicBezTo>
                <a:cubicBezTo>
                  <a:pt x="731" y="1321"/>
                  <a:pt x="590" y="1462"/>
                  <a:pt x="416" y="1462"/>
                </a:cubicBezTo>
                <a:cubicBezTo>
                  <a:pt x="416" y="1462"/>
                  <a:pt x="416" y="1462"/>
                  <a:pt x="416" y="1462"/>
                </a:cubicBezTo>
                <a:cubicBezTo>
                  <a:pt x="186" y="1462"/>
                  <a:pt x="0" y="1649"/>
                  <a:pt x="0" y="1879"/>
                </a:cubicBezTo>
                <a:cubicBezTo>
                  <a:pt x="0" y="2109"/>
                  <a:pt x="186" y="2296"/>
                  <a:pt x="416" y="2296"/>
                </a:cubicBezTo>
                <a:cubicBezTo>
                  <a:pt x="416" y="2296"/>
                  <a:pt x="416" y="2296"/>
                  <a:pt x="416" y="2296"/>
                </a:cubicBezTo>
                <a:cubicBezTo>
                  <a:pt x="590" y="2296"/>
                  <a:pt x="731" y="2437"/>
                  <a:pt x="731" y="2610"/>
                </a:cubicBezTo>
                <a:cubicBezTo>
                  <a:pt x="731" y="2784"/>
                  <a:pt x="590" y="2925"/>
                  <a:pt x="416" y="2925"/>
                </a:cubicBezTo>
                <a:cubicBezTo>
                  <a:pt x="416" y="3027"/>
                  <a:pt x="416" y="3027"/>
                  <a:pt x="416" y="3027"/>
                </a:cubicBezTo>
                <a:cubicBezTo>
                  <a:pt x="647" y="3027"/>
                  <a:pt x="833" y="2841"/>
                  <a:pt x="833" y="2610"/>
                </a:cubicBezTo>
                <a:cubicBezTo>
                  <a:pt x="833" y="2380"/>
                  <a:pt x="647" y="2194"/>
                  <a:pt x="416" y="21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96" name="PA_任意多边形 32"/>
          <p:cNvSpPr/>
          <p:nvPr>
            <p:custDataLst>
              <p:tags r:id="rId8"/>
            </p:custDataLst>
          </p:nvPr>
        </p:nvSpPr>
        <p:spPr bwMode="auto">
          <a:xfrm>
            <a:off x="4907281" y="1367945"/>
            <a:ext cx="269875" cy="398585"/>
          </a:xfrm>
          <a:custGeom>
            <a:avLst/>
            <a:gdLst>
              <a:gd name="T0" fmla="*/ 0 w 170"/>
              <a:gd name="T1" fmla="*/ 0 h 251"/>
              <a:gd name="T2" fmla="*/ 92 w 170"/>
              <a:gd name="T3" fmla="*/ 126 h 251"/>
              <a:gd name="T4" fmla="*/ 0 w 170"/>
              <a:gd name="T5" fmla="*/ 251 h 251"/>
              <a:gd name="T6" fmla="*/ 79 w 170"/>
              <a:gd name="T7" fmla="*/ 251 h 251"/>
              <a:gd name="T8" fmla="*/ 170 w 170"/>
              <a:gd name="T9" fmla="*/ 126 h 251"/>
              <a:gd name="T10" fmla="*/ 79 w 170"/>
              <a:gd name="T11" fmla="*/ 0 h 251"/>
              <a:gd name="T12" fmla="*/ 0 w 170"/>
              <a:gd name="T13" fmla="*/ 0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0" h="251">
                <a:moveTo>
                  <a:pt x="0" y="0"/>
                </a:moveTo>
                <a:lnTo>
                  <a:pt x="92" y="126"/>
                </a:lnTo>
                <a:lnTo>
                  <a:pt x="0" y="251"/>
                </a:lnTo>
                <a:lnTo>
                  <a:pt x="79" y="251"/>
                </a:lnTo>
                <a:lnTo>
                  <a:pt x="170" y="126"/>
                </a:lnTo>
                <a:lnTo>
                  <a:pt x="7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97" name="PA_任意多边形 33"/>
          <p:cNvSpPr/>
          <p:nvPr>
            <p:custDataLst>
              <p:tags r:id="rId9"/>
            </p:custDataLst>
          </p:nvPr>
        </p:nvSpPr>
        <p:spPr bwMode="auto">
          <a:xfrm>
            <a:off x="3845244" y="2252455"/>
            <a:ext cx="268287" cy="398586"/>
          </a:xfrm>
          <a:custGeom>
            <a:avLst/>
            <a:gdLst>
              <a:gd name="T0" fmla="*/ 169 w 169"/>
              <a:gd name="T1" fmla="*/ 251 h 251"/>
              <a:gd name="T2" fmla="*/ 78 w 169"/>
              <a:gd name="T3" fmla="*/ 126 h 251"/>
              <a:gd name="T4" fmla="*/ 169 w 169"/>
              <a:gd name="T5" fmla="*/ 0 h 251"/>
              <a:gd name="T6" fmla="*/ 91 w 169"/>
              <a:gd name="T7" fmla="*/ 0 h 251"/>
              <a:gd name="T8" fmla="*/ 0 w 169"/>
              <a:gd name="T9" fmla="*/ 126 h 251"/>
              <a:gd name="T10" fmla="*/ 91 w 169"/>
              <a:gd name="T11" fmla="*/ 251 h 251"/>
              <a:gd name="T12" fmla="*/ 169 w 169"/>
              <a:gd name="T13" fmla="*/ 251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9" h="251">
                <a:moveTo>
                  <a:pt x="169" y="251"/>
                </a:moveTo>
                <a:lnTo>
                  <a:pt x="78" y="126"/>
                </a:lnTo>
                <a:lnTo>
                  <a:pt x="169" y="0"/>
                </a:lnTo>
                <a:lnTo>
                  <a:pt x="91" y="0"/>
                </a:lnTo>
                <a:lnTo>
                  <a:pt x="0" y="126"/>
                </a:lnTo>
                <a:lnTo>
                  <a:pt x="91" y="251"/>
                </a:lnTo>
                <a:lnTo>
                  <a:pt x="169" y="25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98" name="PA_任意多边形 34"/>
          <p:cNvSpPr/>
          <p:nvPr>
            <p:custDataLst>
              <p:tags r:id="rId10"/>
            </p:custDataLst>
          </p:nvPr>
        </p:nvSpPr>
        <p:spPr bwMode="auto">
          <a:xfrm>
            <a:off x="3845244" y="4027828"/>
            <a:ext cx="268287" cy="398586"/>
          </a:xfrm>
          <a:custGeom>
            <a:avLst/>
            <a:gdLst>
              <a:gd name="T0" fmla="*/ 169 w 169"/>
              <a:gd name="T1" fmla="*/ 251 h 251"/>
              <a:gd name="T2" fmla="*/ 78 w 169"/>
              <a:gd name="T3" fmla="*/ 125 h 251"/>
              <a:gd name="T4" fmla="*/ 169 w 169"/>
              <a:gd name="T5" fmla="*/ 0 h 251"/>
              <a:gd name="T6" fmla="*/ 91 w 169"/>
              <a:gd name="T7" fmla="*/ 0 h 251"/>
              <a:gd name="T8" fmla="*/ 0 w 169"/>
              <a:gd name="T9" fmla="*/ 125 h 251"/>
              <a:gd name="T10" fmla="*/ 91 w 169"/>
              <a:gd name="T11" fmla="*/ 251 h 251"/>
              <a:gd name="T12" fmla="*/ 169 w 169"/>
              <a:gd name="T13" fmla="*/ 251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9" h="251">
                <a:moveTo>
                  <a:pt x="169" y="251"/>
                </a:moveTo>
                <a:lnTo>
                  <a:pt x="78" y="125"/>
                </a:lnTo>
                <a:lnTo>
                  <a:pt x="169" y="0"/>
                </a:lnTo>
                <a:lnTo>
                  <a:pt x="91" y="0"/>
                </a:lnTo>
                <a:lnTo>
                  <a:pt x="0" y="125"/>
                </a:lnTo>
                <a:lnTo>
                  <a:pt x="91" y="251"/>
                </a:lnTo>
                <a:lnTo>
                  <a:pt x="169" y="25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99" name="PA_任意多边形 35"/>
          <p:cNvSpPr/>
          <p:nvPr>
            <p:custDataLst>
              <p:tags r:id="rId11"/>
            </p:custDataLst>
          </p:nvPr>
        </p:nvSpPr>
        <p:spPr bwMode="auto">
          <a:xfrm>
            <a:off x="4907281" y="3140141"/>
            <a:ext cx="269875" cy="398585"/>
          </a:xfrm>
          <a:custGeom>
            <a:avLst/>
            <a:gdLst>
              <a:gd name="T0" fmla="*/ 0 w 170"/>
              <a:gd name="T1" fmla="*/ 0 h 251"/>
              <a:gd name="T2" fmla="*/ 92 w 170"/>
              <a:gd name="T3" fmla="*/ 126 h 251"/>
              <a:gd name="T4" fmla="*/ 0 w 170"/>
              <a:gd name="T5" fmla="*/ 251 h 251"/>
              <a:gd name="T6" fmla="*/ 79 w 170"/>
              <a:gd name="T7" fmla="*/ 251 h 251"/>
              <a:gd name="T8" fmla="*/ 170 w 170"/>
              <a:gd name="T9" fmla="*/ 126 h 251"/>
              <a:gd name="T10" fmla="*/ 79 w 170"/>
              <a:gd name="T11" fmla="*/ 0 h 251"/>
              <a:gd name="T12" fmla="*/ 0 w 170"/>
              <a:gd name="T13" fmla="*/ 0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0" h="251">
                <a:moveTo>
                  <a:pt x="0" y="0"/>
                </a:moveTo>
                <a:lnTo>
                  <a:pt x="92" y="126"/>
                </a:lnTo>
                <a:lnTo>
                  <a:pt x="0" y="251"/>
                </a:lnTo>
                <a:lnTo>
                  <a:pt x="79" y="251"/>
                </a:lnTo>
                <a:lnTo>
                  <a:pt x="170" y="126"/>
                </a:lnTo>
                <a:lnTo>
                  <a:pt x="7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1314" name="PA_淘宝店chenying0907 50"/>
          <p:cNvGrpSpPr/>
          <p:nvPr>
            <p:custDataLst>
              <p:tags r:id="rId12"/>
            </p:custDataLst>
          </p:nvPr>
        </p:nvGrpSpPr>
        <p:grpSpPr bwMode="auto">
          <a:xfrm>
            <a:off x="4397693" y="2344558"/>
            <a:ext cx="227012" cy="215967"/>
            <a:chOff x="2809" y="1408"/>
            <a:chExt cx="143" cy="136"/>
          </a:xfrm>
        </p:grpSpPr>
        <p:sp>
          <p:nvSpPr>
            <p:cNvPr id="11300" name="淘宝店chenying0907 36"/>
            <p:cNvSpPr/>
            <p:nvPr>
              <p:custDataLst>
                <p:tags r:id="rId13"/>
              </p:custDataLst>
            </p:nvPr>
          </p:nvSpPr>
          <p:spPr bwMode="auto">
            <a:xfrm>
              <a:off x="2884" y="1457"/>
              <a:ext cx="68" cy="66"/>
            </a:xfrm>
            <a:custGeom>
              <a:avLst/>
              <a:gdLst>
                <a:gd name="T0" fmla="*/ 75 w 88"/>
                <a:gd name="T1" fmla="*/ 30 h 86"/>
                <a:gd name="T2" fmla="*/ 58 w 88"/>
                <a:gd name="T3" fmla="*/ 30 h 86"/>
                <a:gd name="T4" fmla="*/ 58 w 88"/>
                <a:gd name="T5" fmla="*/ 13 h 86"/>
                <a:gd name="T6" fmla="*/ 44 w 88"/>
                <a:gd name="T7" fmla="*/ 0 h 86"/>
                <a:gd name="T8" fmla="*/ 31 w 88"/>
                <a:gd name="T9" fmla="*/ 13 h 86"/>
                <a:gd name="T10" fmla="*/ 31 w 88"/>
                <a:gd name="T11" fmla="*/ 30 h 86"/>
                <a:gd name="T12" fmla="*/ 14 w 88"/>
                <a:gd name="T13" fmla="*/ 30 h 86"/>
                <a:gd name="T14" fmla="*/ 0 w 88"/>
                <a:gd name="T15" fmla="*/ 43 h 86"/>
                <a:gd name="T16" fmla="*/ 14 w 88"/>
                <a:gd name="T17" fmla="*/ 56 h 86"/>
                <a:gd name="T18" fmla="*/ 31 w 88"/>
                <a:gd name="T19" fmla="*/ 56 h 86"/>
                <a:gd name="T20" fmla="*/ 31 w 88"/>
                <a:gd name="T21" fmla="*/ 73 h 86"/>
                <a:gd name="T22" fmla="*/ 44 w 88"/>
                <a:gd name="T23" fmla="*/ 86 h 86"/>
                <a:gd name="T24" fmla="*/ 58 w 88"/>
                <a:gd name="T25" fmla="*/ 73 h 86"/>
                <a:gd name="T26" fmla="*/ 58 w 88"/>
                <a:gd name="T27" fmla="*/ 56 h 86"/>
                <a:gd name="T28" fmla="*/ 75 w 88"/>
                <a:gd name="T29" fmla="*/ 56 h 86"/>
                <a:gd name="T30" fmla="*/ 88 w 88"/>
                <a:gd name="T31" fmla="*/ 43 h 86"/>
                <a:gd name="T32" fmla="*/ 75 w 88"/>
                <a:gd name="T33" fmla="*/ 3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86">
                  <a:moveTo>
                    <a:pt x="75" y="30"/>
                  </a:moveTo>
                  <a:cubicBezTo>
                    <a:pt x="58" y="30"/>
                    <a:pt x="58" y="30"/>
                    <a:pt x="58" y="30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6"/>
                    <a:pt x="52" y="0"/>
                    <a:pt x="44" y="0"/>
                  </a:cubicBezTo>
                  <a:cubicBezTo>
                    <a:pt x="37" y="0"/>
                    <a:pt x="31" y="6"/>
                    <a:pt x="31" y="13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6" y="30"/>
                    <a:pt x="0" y="36"/>
                    <a:pt x="0" y="43"/>
                  </a:cubicBezTo>
                  <a:cubicBezTo>
                    <a:pt x="0" y="50"/>
                    <a:pt x="6" y="56"/>
                    <a:pt x="14" y="5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1" y="80"/>
                    <a:pt x="37" y="86"/>
                    <a:pt x="44" y="86"/>
                  </a:cubicBezTo>
                  <a:cubicBezTo>
                    <a:pt x="52" y="86"/>
                    <a:pt x="58" y="80"/>
                    <a:pt x="58" y="73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82" y="56"/>
                    <a:pt x="88" y="50"/>
                    <a:pt x="88" y="43"/>
                  </a:cubicBezTo>
                  <a:cubicBezTo>
                    <a:pt x="88" y="36"/>
                    <a:pt x="82" y="30"/>
                    <a:pt x="75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1" name="淘宝店chenying0907 37"/>
            <p:cNvSpPr>
              <a:spLocks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2809" y="1408"/>
              <a:ext cx="105" cy="136"/>
            </a:xfrm>
            <a:custGeom>
              <a:avLst/>
              <a:gdLst>
                <a:gd name="T0" fmla="*/ 70 w 138"/>
                <a:gd name="T1" fmla="*/ 68 h 178"/>
                <a:gd name="T2" fmla="*/ 105 w 138"/>
                <a:gd name="T3" fmla="*/ 34 h 178"/>
                <a:gd name="T4" fmla="*/ 70 w 138"/>
                <a:gd name="T5" fmla="*/ 0 h 178"/>
                <a:gd name="T6" fmla="*/ 35 w 138"/>
                <a:gd name="T7" fmla="*/ 34 h 178"/>
                <a:gd name="T8" fmla="*/ 70 w 138"/>
                <a:gd name="T9" fmla="*/ 68 h 178"/>
                <a:gd name="T10" fmla="*/ 138 w 138"/>
                <a:gd name="T11" fmla="*/ 165 h 178"/>
                <a:gd name="T12" fmla="*/ 110 w 138"/>
                <a:gd name="T13" fmla="*/ 135 h 178"/>
                <a:gd name="T14" fmla="*/ 80 w 138"/>
                <a:gd name="T15" fmla="*/ 108 h 178"/>
                <a:gd name="T16" fmla="*/ 98 w 138"/>
                <a:gd name="T17" fmla="*/ 87 h 178"/>
                <a:gd name="T18" fmla="*/ 69 w 138"/>
                <a:gd name="T19" fmla="*/ 78 h 178"/>
                <a:gd name="T20" fmla="*/ 0 w 138"/>
                <a:gd name="T21" fmla="*/ 173 h 178"/>
                <a:gd name="T22" fmla="*/ 0 w 138"/>
                <a:gd name="T23" fmla="*/ 178 h 178"/>
                <a:gd name="T24" fmla="*/ 138 w 138"/>
                <a:gd name="T25" fmla="*/ 178 h 178"/>
                <a:gd name="T26" fmla="*/ 138 w 138"/>
                <a:gd name="T27" fmla="*/ 173 h 178"/>
                <a:gd name="T28" fmla="*/ 138 w 138"/>
                <a:gd name="T29" fmla="*/ 16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8" h="178">
                  <a:moveTo>
                    <a:pt x="70" y="68"/>
                  </a:moveTo>
                  <a:cubicBezTo>
                    <a:pt x="89" y="68"/>
                    <a:pt x="105" y="53"/>
                    <a:pt x="105" y="34"/>
                  </a:cubicBezTo>
                  <a:cubicBezTo>
                    <a:pt x="105" y="15"/>
                    <a:pt x="89" y="0"/>
                    <a:pt x="70" y="0"/>
                  </a:cubicBezTo>
                  <a:cubicBezTo>
                    <a:pt x="50" y="0"/>
                    <a:pt x="35" y="15"/>
                    <a:pt x="35" y="34"/>
                  </a:cubicBezTo>
                  <a:cubicBezTo>
                    <a:pt x="35" y="53"/>
                    <a:pt x="50" y="68"/>
                    <a:pt x="70" y="68"/>
                  </a:cubicBezTo>
                  <a:close/>
                  <a:moveTo>
                    <a:pt x="138" y="165"/>
                  </a:moveTo>
                  <a:cubicBezTo>
                    <a:pt x="128" y="165"/>
                    <a:pt x="110" y="161"/>
                    <a:pt x="110" y="135"/>
                  </a:cubicBezTo>
                  <a:cubicBezTo>
                    <a:pt x="110" y="135"/>
                    <a:pt x="77" y="138"/>
                    <a:pt x="80" y="108"/>
                  </a:cubicBezTo>
                  <a:cubicBezTo>
                    <a:pt x="81" y="95"/>
                    <a:pt x="90" y="89"/>
                    <a:pt x="98" y="87"/>
                  </a:cubicBezTo>
                  <a:cubicBezTo>
                    <a:pt x="89" y="81"/>
                    <a:pt x="80" y="78"/>
                    <a:pt x="69" y="78"/>
                  </a:cubicBezTo>
                  <a:cubicBezTo>
                    <a:pt x="31" y="78"/>
                    <a:pt x="0" y="120"/>
                    <a:pt x="0" y="173"/>
                  </a:cubicBezTo>
                  <a:cubicBezTo>
                    <a:pt x="0" y="174"/>
                    <a:pt x="0" y="176"/>
                    <a:pt x="0" y="178"/>
                  </a:cubicBezTo>
                  <a:cubicBezTo>
                    <a:pt x="138" y="178"/>
                    <a:pt x="138" y="178"/>
                    <a:pt x="138" y="178"/>
                  </a:cubicBezTo>
                  <a:cubicBezTo>
                    <a:pt x="138" y="176"/>
                    <a:pt x="138" y="174"/>
                    <a:pt x="138" y="173"/>
                  </a:cubicBezTo>
                  <a:cubicBezTo>
                    <a:pt x="138" y="170"/>
                    <a:pt x="138" y="168"/>
                    <a:pt x="138" y="1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313" name="PA_淘宝店chenying0907 49"/>
          <p:cNvGrpSpPr/>
          <p:nvPr>
            <p:custDataLst>
              <p:tags r:id="rId15"/>
            </p:custDataLst>
          </p:nvPr>
        </p:nvGrpSpPr>
        <p:grpSpPr bwMode="auto">
          <a:xfrm>
            <a:off x="4415156" y="1439404"/>
            <a:ext cx="195263" cy="268371"/>
            <a:chOff x="2820" y="838"/>
            <a:chExt cx="123" cy="169"/>
          </a:xfrm>
        </p:grpSpPr>
        <p:sp>
          <p:nvSpPr>
            <p:cNvPr id="11302" name="淘宝店chenying0907 38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2841" y="856"/>
              <a:ext cx="55" cy="70"/>
            </a:xfrm>
            <a:custGeom>
              <a:avLst/>
              <a:gdLst>
                <a:gd name="T0" fmla="*/ 69 w 72"/>
                <a:gd name="T1" fmla="*/ 17 h 91"/>
                <a:gd name="T2" fmla="*/ 3 w 72"/>
                <a:gd name="T3" fmla="*/ 17 h 91"/>
                <a:gd name="T4" fmla="*/ 0 w 72"/>
                <a:gd name="T5" fmla="*/ 20 h 91"/>
                <a:gd name="T6" fmla="*/ 3 w 72"/>
                <a:gd name="T7" fmla="*/ 23 h 91"/>
                <a:gd name="T8" fmla="*/ 69 w 72"/>
                <a:gd name="T9" fmla="*/ 23 h 91"/>
                <a:gd name="T10" fmla="*/ 72 w 72"/>
                <a:gd name="T11" fmla="*/ 20 h 91"/>
                <a:gd name="T12" fmla="*/ 69 w 72"/>
                <a:gd name="T13" fmla="*/ 17 h 91"/>
                <a:gd name="T14" fmla="*/ 3 w 72"/>
                <a:gd name="T15" fmla="*/ 6 h 91"/>
                <a:gd name="T16" fmla="*/ 69 w 72"/>
                <a:gd name="T17" fmla="*/ 6 h 91"/>
                <a:gd name="T18" fmla="*/ 72 w 72"/>
                <a:gd name="T19" fmla="*/ 3 h 91"/>
                <a:gd name="T20" fmla="*/ 69 w 72"/>
                <a:gd name="T21" fmla="*/ 0 h 91"/>
                <a:gd name="T22" fmla="*/ 3 w 72"/>
                <a:gd name="T23" fmla="*/ 0 h 91"/>
                <a:gd name="T24" fmla="*/ 0 w 72"/>
                <a:gd name="T25" fmla="*/ 3 h 91"/>
                <a:gd name="T26" fmla="*/ 3 w 72"/>
                <a:gd name="T27" fmla="*/ 6 h 91"/>
                <a:gd name="T28" fmla="*/ 0 w 72"/>
                <a:gd name="T29" fmla="*/ 37 h 91"/>
                <a:gd name="T30" fmla="*/ 3 w 72"/>
                <a:gd name="T31" fmla="*/ 40 h 91"/>
                <a:gd name="T32" fmla="*/ 50 w 72"/>
                <a:gd name="T33" fmla="*/ 40 h 91"/>
                <a:gd name="T34" fmla="*/ 67 w 72"/>
                <a:gd name="T35" fmla="*/ 34 h 91"/>
                <a:gd name="T36" fmla="*/ 3 w 72"/>
                <a:gd name="T37" fmla="*/ 34 h 91"/>
                <a:gd name="T38" fmla="*/ 0 w 72"/>
                <a:gd name="T39" fmla="*/ 37 h 91"/>
                <a:gd name="T40" fmla="*/ 0 w 72"/>
                <a:gd name="T41" fmla="*/ 54 h 91"/>
                <a:gd name="T42" fmla="*/ 3 w 72"/>
                <a:gd name="T43" fmla="*/ 57 h 91"/>
                <a:gd name="T44" fmla="*/ 31 w 72"/>
                <a:gd name="T45" fmla="*/ 57 h 91"/>
                <a:gd name="T46" fmla="*/ 36 w 72"/>
                <a:gd name="T47" fmla="*/ 51 h 91"/>
                <a:gd name="T48" fmla="*/ 3 w 72"/>
                <a:gd name="T49" fmla="*/ 51 h 91"/>
                <a:gd name="T50" fmla="*/ 0 w 72"/>
                <a:gd name="T51" fmla="*/ 54 h 91"/>
                <a:gd name="T52" fmla="*/ 0 w 72"/>
                <a:gd name="T53" fmla="*/ 71 h 91"/>
                <a:gd name="T54" fmla="*/ 3 w 72"/>
                <a:gd name="T55" fmla="*/ 74 h 91"/>
                <a:gd name="T56" fmla="*/ 22 w 72"/>
                <a:gd name="T57" fmla="*/ 74 h 91"/>
                <a:gd name="T58" fmla="*/ 24 w 72"/>
                <a:gd name="T59" fmla="*/ 68 h 91"/>
                <a:gd name="T60" fmla="*/ 3 w 72"/>
                <a:gd name="T61" fmla="*/ 68 h 91"/>
                <a:gd name="T62" fmla="*/ 0 w 72"/>
                <a:gd name="T63" fmla="*/ 71 h 91"/>
                <a:gd name="T64" fmla="*/ 0 w 72"/>
                <a:gd name="T65" fmla="*/ 88 h 91"/>
                <a:gd name="T66" fmla="*/ 3 w 72"/>
                <a:gd name="T67" fmla="*/ 91 h 91"/>
                <a:gd name="T68" fmla="*/ 18 w 72"/>
                <a:gd name="T69" fmla="*/ 91 h 91"/>
                <a:gd name="T70" fmla="*/ 19 w 72"/>
                <a:gd name="T71" fmla="*/ 85 h 91"/>
                <a:gd name="T72" fmla="*/ 3 w 72"/>
                <a:gd name="T73" fmla="*/ 85 h 91"/>
                <a:gd name="T74" fmla="*/ 0 w 72"/>
                <a:gd name="T75" fmla="*/ 8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2" h="91">
                  <a:moveTo>
                    <a:pt x="69" y="17"/>
                  </a:moveTo>
                  <a:cubicBezTo>
                    <a:pt x="3" y="17"/>
                    <a:pt x="3" y="17"/>
                    <a:pt x="3" y="17"/>
                  </a:cubicBezTo>
                  <a:cubicBezTo>
                    <a:pt x="1" y="17"/>
                    <a:pt x="0" y="19"/>
                    <a:pt x="0" y="20"/>
                  </a:cubicBezTo>
                  <a:cubicBezTo>
                    <a:pt x="0" y="22"/>
                    <a:pt x="1" y="23"/>
                    <a:pt x="3" y="23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71" y="23"/>
                    <a:pt x="72" y="22"/>
                    <a:pt x="72" y="20"/>
                  </a:cubicBezTo>
                  <a:cubicBezTo>
                    <a:pt x="72" y="19"/>
                    <a:pt x="71" y="17"/>
                    <a:pt x="69" y="17"/>
                  </a:cubicBezTo>
                  <a:close/>
                  <a:moveTo>
                    <a:pt x="3" y="6"/>
                  </a:moveTo>
                  <a:cubicBezTo>
                    <a:pt x="69" y="6"/>
                    <a:pt x="69" y="6"/>
                    <a:pt x="69" y="6"/>
                  </a:cubicBezTo>
                  <a:cubicBezTo>
                    <a:pt x="71" y="6"/>
                    <a:pt x="72" y="5"/>
                    <a:pt x="72" y="3"/>
                  </a:cubicBezTo>
                  <a:cubicBezTo>
                    <a:pt x="72" y="2"/>
                    <a:pt x="71" y="0"/>
                    <a:pt x="6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lose/>
                  <a:moveTo>
                    <a:pt x="0" y="37"/>
                  </a:moveTo>
                  <a:cubicBezTo>
                    <a:pt x="0" y="39"/>
                    <a:pt x="1" y="40"/>
                    <a:pt x="3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6" y="37"/>
                    <a:pt x="61" y="35"/>
                    <a:pt x="67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1" y="34"/>
                    <a:pt x="0" y="35"/>
                    <a:pt x="0" y="37"/>
                  </a:cubicBezTo>
                  <a:close/>
                  <a:moveTo>
                    <a:pt x="0" y="54"/>
                  </a:moveTo>
                  <a:cubicBezTo>
                    <a:pt x="0" y="56"/>
                    <a:pt x="1" y="57"/>
                    <a:pt x="3" y="57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32" y="55"/>
                    <a:pt x="34" y="53"/>
                    <a:pt x="36" y="51"/>
                  </a:cubicBezTo>
                  <a:cubicBezTo>
                    <a:pt x="3" y="51"/>
                    <a:pt x="3" y="51"/>
                    <a:pt x="3" y="51"/>
                  </a:cubicBezTo>
                  <a:cubicBezTo>
                    <a:pt x="1" y="51"/>
                    <a:pt x="0" y="52"/>
                    <a:pt x="0" y="54"/>
                  </a:cubicBezTo>
                  <a:close/>
                  <a:moveTo>
                    <a:pt x="0" y="71"/>
                  </a:moveTo>
                  <a:cubicBezTo>
                    <a:pt x="0" y="72"/>
                    <a:pt x="1" y="74"/>
                    <a:pt x="3" y="74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72"/>
                    <a:pt x="23" y="70"/>
                    <a:pt x="24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1" y="68"/>
                    <a:pt x="0" y="69"/>
                    <a:pt x="0" y="71"/>
                  </a:cubicBezTo>
                  <a:close/>
                  <a:moveTo>
                    <a:pt x="0" y="88"/>
                  </a:moveTo>
                  <a:cubicBezTo>
                    <a:pt x="0" y="89"/>
                    <a:pt x="1" y="91"/>
                    <a:pt x="3" y="91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9" y="89"/>
                    <a:pt x="19" y="87"/>
                    <a:pt x="19" y="85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1" y="85"/>
                    <a:pt x="0" y="86"/>
                    <a:pt x="0" y="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3" name="淘宝店chenying0907 39"/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2860" y="887"/>
              <a:ext cx="83" cy="81"/>
            </a:xfrm>
            <a:custGeom>
              <a:avLst/>
              <a:gdLst>
                <a:gd name="T0" fmla="*/ 90 w 109"/>
                <a:gd name="T1" fmla="*/ 19 h 106"/>
                <a:gd name="T2" fmla="*/ 20 w 109"/>
                <a:gd name="T3" fmla="*/ 19 h 106"/>
                <a:gd name="T4" fmla="*/ 20 w 109"/>
                <a:gd name="T5" fmla="*/ 87 h 106"/>
                <a:gd name="T6" fmla="*/ 90 w 109"/>
                <a:gd name="T7" fmla="*/ 87 h 106"/>
                <a:gd name="T8" fmla="*/ 90 w 109"/>
                <a:gd name="T9" fmla="*/ 19 h 106"/>
                <a:gd name="T10" fmla="*/ 30 w 109"/>
                <a:gd name="T11" fmla="*/ 77 h 106"/>
                <a:gd name="T12" fmla="*/ 30 w 109"/>
                <a:gd name="T13" fmla="*/ 29 h 106"/>
                <a:gd name="T14" fmla="*/ 79 w 109"/>
                <a:gd name="T15" fmla="*/ 29 h 106"/>
                <a:gd name="T16" fmla="*/ 79 w 109"/>
                <a:gd name="T17" fmla="*/ 77 h 106"/>
                <a:gd name="T18" fmla="*/ 30 w 109"/>
                <a:gd name="T19" fmla="*/ 7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106">
                  <a:moveTo>
                    <a:pt x="90" y="19"/>
                  </a:moveTo>
                  <a:cubicBezTo>
                    <a:pt x="70" y="0"/>
                    <a:pt x="39" y="0"/>
                    <a:pt x="20" y="19"/>
                  </a:cubicBezTo>
                  <a:cubicBezTo>
                    <a:pt x="0" y="38"/>
                    <a:pt x="0" y="68"/>
                    <a:pt x="20" y="87"/>
                  </a:cubicBezTo>
                  <a:cubicBezTo>
                    <a:pt x="39" y="106"/>
                    <a:pt x="70" y="106"/>
                    <a:pt x="90" y="87"/>
                  </a:cubicBezTo>
                  <a:cubicBezTo>
                    <a:pt x="109" y="68"/>
                    <a:pt x="109" y="38"/>
                    <a:pt x="90" y="19"/>
                  </a:cubicBezTo>
                  <a:close/>
                  <a:moveTo>
                    <a:pt x="30" y="77"/>
                  </a:moveTo>
                  <a:cubicBezTo>
                    <a:pt x="17" y="64"/>
                    <a:pt x="17" y="42"/>
                    <a:pt x="30" y="29"/>
                  </a:cubicBezTo>
                  <a:cubicBezTo>
                    <a:pt x="44" y="16"/>
                    <a:pt x="66" y="16"/>
                    <a:pt x="79" y="29"/>
                  </a:cubicBezTo>
                  <a:cubicBezTo>
                    <a:pt x="92" y="42"/>
                    <a:pt x="92" y="64"/>
                    <a:pt x="79" y="77"/>
                  </a:cubicBezTo>
                  <a:cubicBezTo>
                    <a:pt x="66" y="90"/>
                    <a:pt x="44" y="90"/>
                    <a:pt x="30" y="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4" name="淘宝店chenying0907 40"/>
            <p:cNvSpPr>
              <a:spLocks noEditPoints="1"/>
            </p:cNvSpPr>
            <p:nvPr>
              <p:custDataLst>
                <p:tags r:id="rId18"/>
              </p:custDataLst>
            </p:nvPr>
          </p:nvSpPr>
          <p:spPr bwMode="auto">
            <a:xfrm>
              <a:off x="2820" y="955"/>
              <a:ext cx="53" cy="52"/>
            </a:xfrm>
            <a:custGeom>
              <a:avLst/>
              <a:gdLst>
                <a:gd name="T0" fmla="*/ 65 w 69"/>
                <a:gd name="T1" fmla="*/ 4 h 68"/>
                <a:gd name="T2" fmla="*/ 51 w 69"/>
                <a:gd name="T3" fmla="*/ 4 h 68"/>
                <a:gd name="T4" fmla="*/ 51 w 69"/>
                <a:gd name="T5" fmla="*/ 4 h 68"/>
                <a:gd name="T6" fmla="*/ 65 w 69"/>
                <a:gd name="T7" fmla="*/ 18 h 68"/>
                <a:gd name="T8" fmla="*/ 65 w 69"/>
                <a:gd name="T9" fmla="*/ 18 h 68"/>
                <a:gd name="T10" fmla="*/ 65 w 69"/>
                <a:gd name="T11" fmla="*/ 4 h 68"/>
                <a:gd name="T12" fmla="*/ 4 w 69"/>
                <a:gd name="T13" fmla="*/ 50 h 68"/>
                <a:gd name="T14" fmla="*/ 4 w 69"/>
                <a:gd name="T15" fmla="*/ 64 h 68"/>
                <a:gd name="T16" fmla="*/ 18 w 69"/>
                <a:gd name="T17" fmla="*/ 64 h 68"/>
                <a:gd name="T18" fmla="*/ 60 w 69"/>
                <a:gd name="T19" fmla="*/ 23 h 68"/>
                <a:gd name="T20" fmla="*/ 46 w 69"/>
                <a:gd name="T21" fmla="*/ 9 h 68"/>
                <a:gd name="T22" fmla="*/ 4 w 69"/>
                <a:gd name="T23" fmla="*/ 5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9" h="68">
                  <a:moveTo>
                    <a:pt x="65" y="4"/>
                  </a:moveTo>
                  <a:cubicBezTo>
                    <a:pt x="61" y="0"/>
                    <a:pt x="55" y="0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9" y="14"/>
                    <a:pt x="69" y="8"/>
                    <a:pt x="65" y="4"/>
                  </a:cubicBezTo>
                  <a:close/>
                  <a:moveTo>
                    <a:pt x="4" y="50"/>
                  </a:moveTo>
                  <a:cubicBezTo>
                    <a:pt x="0" y="54"/>
                    <a:pt x="0" y="60"/>
                    <a:pt x="4" y="64"/>
                  </a:cubicBezTo>
                  <a:cubicBezTo>
                    <a:pt x="8" y="68"/>
                    <a:pt x="14" y="68"/>
                    <a:pt x="18" y="64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46" y="9"/>
                    <a:pt x="46" y="9"/>
                    <a:pt x="46" y="9"/>
                  </a:cubicBezTo>
                  <a:lnTo>
                    <a:pt x="4" y="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5" name="淘宝店chenying0907 41"/>
            <p:cNvSpPr/>
            <p:nvPr>
              <p:custDataLst>
                <p:tags r:id="rId19"/>
              </p:custDataLst>
            </p:nvPr>
          </p:nvSpPr>
          <p:spPr bwMode="auto">
            <a:xfrm>
              <a:off x="2823" y="838"/>
              <a:ext cx="91" cy="104"/>
            </a:xfrm>
            <a:custGeom>
              <a:avLst/>
              <a:gdLst>
                <a:gd name="T0" fmla="*/ 57 w 119"/>
                <a:gd name="T1" fmla="*/ 125 h 136"/>
                <a:gd name="T2" fmla="*/ 18 w 119"/>
                <a:gd name="T3" fmla="*/ 125 h 136"/>
                <a:gd name="T4" fmla="*/ 11 w 119"/>
                <a:gd name="T5" fmla="*/ 119 h 136"/>
                <a:gd name="T6" fmla="*/ 11 w 119"/>
                <a:gd name="T7" fmla="*/ 18 h 136"/>
                <a:gd name="T8" fmla="*/ 18 w 119"/>
                <a:gd name="T9" fmla="*/ 12 h 136"/>
                <a:gd name="T10" fmla="*/ 100 w 119"/>
                <a:gd name="T11" fmla="*/ 12 h 136"/>
                <a:gd name="T12" fmla="*/ 107 w 119"/>
                <a:gd name="T13" fmla="*/ 18 h 136"/>
                <a:gd name="T14" fmla="*/ 107 w 119"/>
                <a:gd name="T15" fmla="*/ 71 h 136"/>
                <a:gd name="T16" fmla="*/ 119 w 119"/>
                <a:gd name="T17" fmla="*/ 73 h 136"/>
                <a:gd name="T18" fmla="*/ 119 w 119"/>
                <a:gd name="T19" fmla="*/ 18 h 136"/>
                <a:gd name="T20" fmla="*/ 100 w 119"/>
                <a:gd name="T21" fmla="*/ 0 h 136"/>
                <a:gd name="T22" fmla="*/ 18 w 119"/>
                <a:gd name="T23" fmla="*/ 0 h 136"/>
                <a:gd name="T24" fmla="*/ 0 w 119"/>
                <a:gd name="T25" fmla="*/ 18 h 136"/>
                <a:gd name="T26" fmla="*/ 0 w 119"/>
                <a:gd name="T27" fmla="*/ 119 h 136"/>
                <a:gd name="T28" fmla="*/ 18 w 119"/>
                <a:gd name="T29" fmla="*/ 136 h 136"/>
                <a:gd name="T30" fmla="*/ 61 w 119"/>
                <a:gd name="T31" fmla="*/ 136 h 136"/>
                <a:gd name="T32" fmla="*/ 57 w 119"/>
                <a:gd name="T33" fmla="*/ 125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9" h="136">
                  <a:moveTo>
                    <a:pt x="57" y="125"/>
                  </a:moveTo>
                  <a:cubicBezTo>
                    <a:pt x="18" y="125"/>
                    <a:pt x="18" y="125"/>
                    <a:pt x="18" y="125"/>
                  </a:cubicBezTo>
                  <a:cubicBezTo>
                    <a:pt x="14" y="125"/>
                    <a:pt x="11" y="122"/>
                    <a:pt x="11" y="119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5"/>
                    <a:pt x="14" y="12"/>
                    <a:pt x="18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4" y="12"/>
                    <a:pt x="107" y="15"/>
                    <a:pt x="107" y="18"/>
                  </a:cubicBezTo>
                  <a:cubicBezTo>
                    <a:pt x="107" y="71"/>
                    <a:pt x="107" y="71"/>
                    <a:pt x="107" y="71"/>
                  </a:cubicBezTo>
                  <a:cubicBezTo>
                    <a:pt x="111" y="71"/>
                    <a:pt x="115" y="72"/>
                    <a:pt x="119" y="73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8"/>
                    <a:pt x="111" y="0"/>
                    <a:pt x="10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8"/>
                    <a:pt x="8" y="136"/>
                    <a:pt x="18" y="136"/>
                  </a:cubicBezTo>
                  <a:cubicBezTo>
                    <a:pt x="61" y="136"/>
                    <a:pt x="61" y="136"/>
                    <a:pt x="61" y="136"/>
                  </a:cubicBezTo>
                  <a:cubicBezTo>
                    <a:pt x="59" y="133"/>
                    <a:pt x="58" y="129"/>
                    <a:pt x="57" y="1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315" name="PA_淘宝店chenying0907 51"/>
          <p:cNvGrpSpPr/>
          <p:nvPr>
            <p:custDataLst>
              <p:tags r:id="rId20"/>
            </p:custDataLst>
          </p:nvPr>
        </p:nvGrpSpPr>
        <p:grpSpPr bwMode="auto">
          <a:xfrm>
            <a:off x="4384993" y="3252889"/>
            <a:ext cx="215900" cy="174679"/>
            <a:chOff x="2801" y="1980"/>
            <a:chExt cx="136" cy="110"/>
          </a:xfrm>
        </p:grpSpPr>
        <p:sp>
          <p:nvSpPr>
            <p:cNvPr id="11306" name="淘宝店chenying0907 42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2801" y="2016"/>
              <a:ext cx="122" cy="74"/>
            </a:xfrm>
            <a:custGeom>
              <a:avLst/>
              <a:gdLst>
                <a:gd name="T0" fmla="*/ 34 w 122"/>
                <a:gd name="T1" fmla="*/ 28 h 74"/>
                <a:gd name="T2" fmla="*/ 34 w 122"/>
                <a:gd name="T3" fmla="*/ 74 h 74"/>
                <a:gd name="T4" fmla="*/ 54 w 122"/>
                <a:gd name="T5" fmla="*/ 74 h 74"/>
                <a:gd name="T6" fmla="*/ 54 w 122"/>
                <a:gd name="T7" fmla="*/ 29 h 74"/>
                <a:gd name="T8" fmla="*/ 44 w 122"/>
                <a:gd name="T9" fmla="*/ 20 h 74"/>
                <a:gd name="T10" fmla="*/ 34 w 122"/>
                <a:gd name="T11" fmla="*/ 28 h 74"/>
                <a:gd name="T12" fmla="*/ 0 w 122"/>
                <a:gd name="T13" fmla="*/ 74 h 74"/>
                <a:gd name="T14" fmla="*/ 20 w 122"/>
                <a:gd name="T15" fmla="*/ 74 h 74"/>
                <a:gd name="T16" fmla="*/ 20 w 122"/>
                <a:gd name="T17" fmla="*/ 39 h 74"/>
                <a:gd name="T18" fmla="*/ 0 w 122"/>
                <a:gd name="T19" fmla="*/ 56 h 74"/>
                <a:gd name="T20" fmla="*/ 0 w 122"/>
                <a:gd name="T21" fmla="*/ 74 h 74"/>
                <a:gd name="T22" fmla="*/ 102 w 122"/>
                <a:gd name="T23" fmla="*/ 18 h 74"/>
                <a:gd name="T24" fmla="*/ 102 w 122"/>
                <a:gd name="T25" fmla="*/ 74 h 74"/>
                <a:gd name="T26" fmla="*/ 122 w 122"/>
                <a:gd name="T27" fmla="*/ 74 h 74"/>
                <a:gd name="T28" fmla="*/ 122 w 122"/>
                <a:gd name="T29" fmla="*/ 0 h 74"/>
                <a:gd name="T30" fmla="*/ 102 w 122"/>
                <a:gd name="T31" fmla="*/ 18 h 74"/>
                <a:gd name="T32" fmla="*/ 67 w 122"/>
                <a:gd name="T33" fmla="*/ 40 h 74"/>
                <a:gd name="T34" fmla="*/ 67 w 122"/>
                <a:gd name="T35" fmla="*/ 74 h 74"/>
                <a:gd name="T36" fmla="*/ 88 w 122"/>
                <a:gd name="T37" fmla="*/ 74 h 74"/>
                <a:gd name="T38" fmla="*/ 88 w 122"/>
                <a:gd name="T39" fmla="*/ 29 h 74"/>
                <a:gd name="T40" fmla="*/ 72 w 122"/>
                <a:gd name="T41" fmla="*/ 43 h 74"/>
                <a:gd name="T42" fmla="*/ 67 w 122"/>
                <a:gd name="T43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2" h="74">
                  <a:moveTo>
                    <a:pt x="34" y="28"/>
                  </a:moveTo>
                  <a:lnTo>
                    <a:pt x="34" y="74"/>
                  </a:lnTo>
                  <a:lnTo>
                    <a:pt x="54" y="74"/>
                  </a:lnTo>
                  <a:lnTo>
                    <a:pt x="54" y="29"/>
                  </a:lnTo>
                  <a:lnTo>
                    <a:pt x="44" y="20"/>
                  </a:lnTo>
                  <a:lnTo>
                    <a:pt x="34" y="28"/>
                  </a:lnTo>
                  <a:close/>
                  <a:moveTo>
                    <a:pt x="0" y="74"/>
                  </a:moveTo>
                  <a:lnTo>
                    <a:pt x="20" y="74"/>
                  </a:lnTo>
                  <a:lnTo>
                    <a:pt x="20" y="39"/>
                  </a:lnTo>
                  <a:lnTo>
                    <a:pt x="0" y="56"/>
                  </a:lnTo>
                  <a:lnTo>
                    <a:pt x="0" y="74"/>
                  </a:lnTo>
                  <a:close/>
                  <a:moveTo>
                    <a:pt x="102" y="18"/>
                  </a:moveTo>
                  <a:lnTo>
                    <a:pt x="102" y="74"/>
                  </a:lnTo>
                  <a:lnTo>
                    <a:pt x="122" y="74"/>
                  </a:lnTo>
                  <a:lnTo>
                    <a:pt x="122" y="0"/>
                  </a:lnTo>
                  <a:lnTo>
                    <a:pt x="102" y="18"/>
                  </a:lnTo>
                  <a:close/>
                  <a:moveTo>
                    <a:pt x="67" y="40"/>
                  </a:moveTo>
                  <a:lnTo>
                    <a:pt x="67" y="74"/>
                  </a:lnTo>
                  <a:lnTo>
                    <a:pt x="88" y="74"/>
                  </a:lnTo>
                  <a:lnTo>
                    <a:pt x="88" y="29"/>
                  </a:lnTo>
                  <a:lnTo>
                    <a:pt x="72" y="43"/>
                  </a:lnTo>
                  <a:lnTo>
                    <a:pt x="67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7" name="淘宝店chenying0907 43"/>
            <p:cNvSpPr/>
            <p:nvPr>
              <p:custDataLst>
                <p:tags r:id="rId22"/>
              </p:custDataLst>
            </p:nvPr>
          </p:nvSpPr>
          <p:spPr bwMode="auto">
            <a:xfrm>
              <a:off x="2801" y="1980"/>
              <a:ext cx="136" cy="79"/>
            </a:xfrm>
            <a:custGeom>
              <a:avLst/>
              <a:gdLst>
                <a:gd name="T0" fmla="*/ 136 w 136"/>
                <a:gd name="T1" fmla="*/ 0 h 79"/>
                <a:gd name="T2" fmla="*/ 96 w 136"/>
                <a:gd name="T3" fmla="*/ 0 h 79"/>
                <a:gd name="T4" fmla="*/ 113 w 136"/>
                <a:gd name="T5" fmla="*/ 16 h 79"/>
                <a:gd name="T6" fmla="*/ 72 w 136"/>
                <a:gd name="T7" fmla="*/ 52 h 79"/>
                <a:gd name="T8" fmla="*/ 44 w 136"/>
                <a:gd name="T9" fmla="*/ 28 h 79"/>
                <a:gd name="T10" fmla="*/ 0 w 136"/>
                <a:gd name="T11" fmla="*/ 64 h 79"/>
                <a:gd name="T12" fmla="*/ 0 w 136"/>
                <a:gd name="T13" fmla="*/ 79 h 79"/>
                <a:gd name="T14" fmla="*/ 44 w 136"/>
                <a:gd name="T15" fmla="*/ 43 h 79"/>
                <a:gd name="T16" fmla="*/ 72 w 136"/>
                <a:gd name="T17" fmla="*/ 67 h 79"/>
                <a:gd name="T18" fmla="*/ 122 w 136"/>
                <a:gd name="T19" fmla="*/ 25 h 79"/>
                <a:gd name="T20" fmla="*/ 136 w 136"/>
                <a:gd name="T21" fmla="*/ 38 h 79"/>
                <a:gd name="T22" fmla="*/ 136 w 136"/>
                <a:gd name="T23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" h="79">
                  <a:moveTo>
                    <a:pt x="136" y="0"/>
                  </a:moveTo>
                  <a:lnTo>
                    <a:pt x="96" y="0"/>
                  </a:lnTo>
                  <a:lnTo>
                    <a:pt x="113" y="16"/>
                  </a:lnTo>
                  <a:lnTo>
                    <a:pt x="72" y="52"/>
                  </a:lnTo>
                  <a:lnTo>
                    <a:pt x="44" y="28"/>
                  </a:lnTo>
                  <a:lnTo>
                    <a:pt x="0" y="64"/>
                  </a:lnTo>
                  <a:lnTo>
                    <a:pt x="0" y="79"/>
                  </a:lnTo>
                  <a:lnTo>
                    <a:pt x="44" y="43"/>
                  </a:lnTo>
                  <a:lnTo>
                    <a:pt x="72" y="67"/>
                  </a:lnTo>
                  <a:lnTo>
                    <a:pt x="122" y="25"/>
                  </a:lnTo>
                  <a:lnTo>
                    <a:pt x="136" y="38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316" name="PA_淘宝店chenying0907 52"/>
          <p:cNvGrpSpPr/>
          <p:nvPr>
            <p:custDataLst>
              <p:tags r:id="rId23"/>
            </p:custDataLst>
          </p:nvPr>
        </p:nvGrpSpPr>
        <p:grpSpPr bwMode="auto">
          <a:xfrm>
            <a:off x="4429443" y="4105640"/>
            <a:ext cx="177800" cy="242962"/>
            <a:chOff x="2829" y="2517"/>
            <a:chExt cx="112" cy="153"/>
          </a:xfrm>
        </p:grpSpPr>
        <p:sp>
          <p:nvSpPr>
            <p:cNvPr id="11308" name="淘宝店chenying0907 44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2829" y="2517"/>
              <a:ext cx="112" cy="153"/>
            </a:xfrm>
            <a:custGeom>
              <a:avLst/>
              <a:gdLst>
                <a:gd name="T0" fmla="*/ 112 w 112"/>
                <a:gd name="T1" fmla="*/ 30 h 153"/>
                <a:gd name="T2" fmla="*/ 82 w 112"/>
                <a:gd name="T3" fmla="*/ 0 h 153"/>
                <a:gd name="T4" fmla="*/ 0 w 112"/>
                <a:gd name="T5" fmla="*/ 0 h 153"/>
                <a:gd name="T6" fmla="*/ 0 w 112"/>
                <a:gd name="T7" fmla="*/ 153 h 153"/>
                <a:gd name="T8" fmla="*/ 112 w 112"/>
                <a:gd name="T9" fmla="*/ 153 h 153"/>
                <a:gd name="T10" fmla="*/ 112 w 112"/>
                <a:gd name="T11" fmla="*/ 30 h 153"/>
                <a:gd name="T12" fmla="*/ 99 w 112"/>
                <a:gd name="T13" fmla="*/ 34 h 153"/>
                <a:gd name="T14" fmla="*/ 79 w 112"/>
                <a:gd name="T15" fmla="*/ 34 h 153"/>
                <a:gd name="T16" fmla="*/ 79 w 112"/>
                <a:gd name="T17" fmla="*/ 14 h 153"/>
                <a:gd name="T18" fmla="*/ 99 w 112"/>
                <a:gd name="T19" fmla="*/ 34 h 153"/>
                <a:gd name="T20" fmla="*/ 99 w 112"/>
                <a:gd name="T21" fmla="*/ 141 h 153"/>
                <a:gd name="T22" fmla="*/ 12 w 112"/>
                <a:gd name="T23" fmla="*/ 141 h 153"/>
                <a:gd name="T24" fmla="*/ 12 w 112"/>
                <a:gd name="T25" fmla="*/ 12 h 153"/>
                <a:gd name="T26" fmla="*/ 67 w 112"/>
                <a:gd name="T27" fmla="*/ 12 h 153"/>
                <a:gd name="T28" fmla="*/ 67 w 112"/>
                <a:gd name="T29" fmla="*/ 46 h 153"/>
                <a:gd name="T30" fmla="*/ 99 w 112"/>
                <a:gd name="T31" fmla="*/ 46 h 153"/>
                <a:gd name="T32" fmla="*/ 99 w 112"/>
                <a:gd name="T33" fmla="*/ 1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2" h="153">
                  <a:moveTo>
                    <a:pt x="112" y="30"/>
                  </a:moveTo>
                  <a:lnTo>
                    <a:pt x="82" y="0"/>
                  </a:lnTo>
                  <a:lnTo>
                    <a:pt x="0" y="0"/>
                  </a:lnTo>
                  <a:lnTo>
                    <a:pt x="0" y="153"/>
                  </a:lnTo>
                  <a:lnTo>
                    <a:pt x="112" y="153"/>
                  </a:lnTo>
                  <a:lnTo>
                    <a:pt x="112" y="30"/>
                  </a:lnTo>
                  <a:close/>
                  <a:moveTo>
                    <a:pt x="99" y="34"/>
                  </a:moveTo>
                  <a:lnTo>
                    <a:pt x="79" y="34"/>
                  </a:lnTo>
                  <a:lnTo>
                    <a:pt x="79" y="14"/>
                  </a:lnTo>
                  <a:lnTo>
                    <a:pt x="99" y="34"/>
                  </a:lnTo>
                  <a:close/>
                  <a:moveTo>
                    <a:pt x="99" y="141"/>
                  </a:moveTo>
                  <a:lnTo>
                    <a:pt x="12" y="141"/>
                  </a:lnTo>
                  <a:lnTo>
                    <a:pt x="12" y="12"/>
                  </a:lnTo>
                  <a:lnTo>
                    <a:pt x="67" y="12"/>
                  </a:lnTo>
                  <a:lnTo>
                    <a:pt x="67" y="46"/>
                  </a:lnTo>
                  <a:lnTo>
                    <a:pt x="99" y="46"/>
                  </a:lnTo>
                  <a:lnTo>
                    <a:pt x="99" y="1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9" name="Rectangle 45"/>
            <p:cNvSpPr>
              <a:spLocks noChangeArrowheads="1"/>
            </p:cNvSpPr>
            <p:nvPr>
              <p:custDataLst>
                <p:tags r:id="rId25"/>
              </p:custDataLst>
            </p:nvPr>
          </p:nvSpPr>
          <p:spPr bwMode="auto">
            <a:xfrm>
              <a:off x="2850" y="2557"/>
              <a:ext cx="70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10" name="Rectangle 46"/>
            <p:cNvSpPr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2850" y="2579"/>
              <a:ext cx="70" cy="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11" name="Rectangle 47"/>
            <p:cNvSpPr>
              <a:spLocks noChangeArrowheads="1"/>
            </p:cNvSpPr>
            <p:nvPr>
              <p:custDataLst>
                <p:tags r:id="rId27"/>
              </p:custDataLst>
            </p:nvPr>
          </p:nvSpPr>
          <p:spPr bwMode="auto">
            <a:xfrm>
              <a:off x="2850" y="2602"/>
              <a:ext cx="70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12" name="Rectangle 48"/>
            <p:cNvSpPr>
              <a:spLocks noChangeArrowheads="1"/>
            </p:cNvSpPr>
            <p:nvPr>
              <p:custDataLst>
                <p:tags r:id="rId28"/>
              </p:custDataLst>
            </p:nvPr>
          </p:nvSpPr>
          <p:spPr bwMode="auto">
            <a:xfrm>
              <a:off x="2850" y="2625"/>
              <a:ext cx="70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317" name="PA_淘宝店chenying0907 53"/>
          <p:cNvSpPr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5384165" y="915670"/>
            <a:ext cx="3212465" cy="1334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noAutofit/>
          </a:bodyPr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基本方針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日常使用に最適化した「シンプル・高コスパ実用モデル」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高価格・多機能製品ではなく、使いやすさ・必要十分な性能に焦点を当てる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318" name="PA_淘宝店chenying0907 54"/>
          <p:cNvSpPr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5384800" y="2791813"/>
            <a:ext cx="2952750" cy="1075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sz="1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ユーザーから見たイメージ</a:t>
            </a:r>
            <a:endParaRPr sz="1400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毎日気軽に使える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家族やペットとの生活にフィット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操作が簡単、導入が手軽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319" name="PA_淘宝店chenying0907 55"/>
          <p:cNvSpPr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137160" y="2067560"/>
            <a:ext cx="3527425" cy="1050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indent="0" algn="r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sz="1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市場における立ち位置</a:t>
            </a:r>
            <a:endParaRPr sz="1400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algn="r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ミッド〜中価格帯で、実用志向のユーザーに訴求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algn="r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機能の“盛り合わせ”よりも「必要なものを、しっかりと」という価値提供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.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320" name="PA_淘宝店chenying0907 56"/>
          <p:cNvSpPr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285115" y="3723640"/>
            <a:ext cx="3410585" cy="1024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indent="0" algn="r" fontAlgn="auto">
              <a:lnSpc>
                <a:spcPct val="130000"/>
              </a:lnSpc>
              <a:spcBef>
                <a:spcPts val="200"/>
              </a:spcBef>
            </a:pPr>
            <a:r>
              <a:rPr sz="1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競合との違い</a:t>
            </a:r>
            <a:endParaRPr sz="1600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algn="r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高機能高価格帯と一線を画し、「日常清掃における最適解」として位置づけ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. 価格と利便性のバランスで選ばれる存在を目指す。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91" grpId="0" bldLvl="0" animBg="1"/>
      <p:bldP spid="11292" grpId="0" bldLvl="0" animBg="1" autoUpdateAnimBg="0"/>
      <p:bldP spid="11293" grpId="0" bldLvl="0" animBg="1" autoUpdateAnimBg="0"/>
      <p:bldP spid="11294" grpId="0" bldLvl="0" animBg="1"/>
      <p:bldP spid="11295" grpId="0" bldLvl="0" animBg="1"/>
      <p:bldP spid="11296" grpId="0" bldLvl="0" animBg="1"/>
      <p:bldP spid="11297" grpId="0" bldLvl="0" animBg="1"/>
      <p:bldP spid="11298" grpId="0" bldLvl="0" animBg="1"/>
      <p:bldP spid="11299" grpId="0" bldLvl="0" animBg="1"/>
      <p:bldP spid="11317" grpId="0"/>
      <p:bldP spid="11318" grpId="0"/>
      <p:bldP spid="11319" grpId="0"/>
      <p:bldP spid="113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6" name="PA_淘宝店chenying0907 28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79705" y="1351280"/>
            <a:ext cx="248793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noAutofit/>
          </a:bodyPr>
          <a:lstStyle/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·単機能タイプが主流（吸引のみ）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·構造が簡易で、清掃効率も限定的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5" name="PA_淘宝店chenying0907 44"/>
          <p:cNvGrpSpPr/>
          <p:nvPr>
            <p:custDataLst>
              <p:tags r:id="rId2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39804" y="123377"/>
            <a:ext cx="2135505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lt"/>
              </a:rPr>
              <a:t>As-Isモデル</a:t>
            </a:r>
            <a:endParaRPr lang="zh-CN" altLang="en-US" sz="28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3" name="PA_淘宝店chenying0907 28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3060065" y="1375410"/>
            <a:ext cx="3007360" cy="52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noAutofit/>
          </a:bodyPr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·「ベースステーション」化が進展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·自動ごみ収集・モップ洗浄が標準機能に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PA_淘宝店chenying0907 28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299835" y="1256665"/>
            <a:ext cx="2548255" cy="91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noAutofit/>
          </a:bodyPr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·モップ自動洗浄機能付きの機種が市場シェア90%以上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·ナビゲーションや自動化技術が急速に進化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PA_任意多边形 8"/>
          <p:cNvSpPr/>
          <p:nvPr>
            <p:custDataLst>
              <p:tags r:id="rId6"/>
            </p:custDataLst>
          </p:nvPr>
        </p:nvSpPr>
        <p:spPr bwMode="auto">
          <a:xfrm>
            <a:off x="179705" y="835660"/>
            <a:ext cx="2704465" cy="282575"/>
          </a:xfrm>
          <a:custGeom>
            <a:avLst/>
            <a:gdLst>
              <a:gd name="T0" fmla="*/ 1169 w 1267"/>
              <a:gd name="T1" fmla="*/ 177 h 177"/>
              <a:gd name="T2" fmla="*/ 0 w 1267"/>
              <a:gd name="T3" fmla="*/ 177 h 177"/>
              <a:gd name="T4" fmla="*/ 98 w 1267"/>
              <a:gd name="T5" fmla="*/ 88 h 177"/>
              <a:gd name="T6" fmla="*/ 0 w 1267"/>
              <a:gd name="T7" fmla="*/ 0 h 177"/>
              <a:gd name="T8" fmla="*/ 1169 w 1267"/>
              <a:gd name="T9" fmla="*/ 0 h 177"/>
              <a:gd name="T10" fmla="*/ 1267 w 1267"/>
              <a:gd name="T11" fmla="*/ 88 h 177"/>
              <a:gd name="T12" fmla="*/ 1169 w 1267"/>
              <a:gd name="T13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67" h="177">
                <a:moveTo>
                  <a:pt x="1169" y="177"/>
                </a:moveTo>
                <a:lnTo>
                  <a:pt x="0" y="177"/>
                </a:lnTo>
                <a:lnTo>
                  <a:pt x="98" y="88"/>
                </a:lnTo>
                <a:lnTo>
                  <a:pt x="0" y="0"/>
                </a:lnTo>
                <a:lnTo>
                  <a:pt x="1169" y="0"/>
                </a:lnTo>
                <a:lnTo>
                  <a:pt x="1267" y="88"/>
                </a:lnTo>
                <a:lnTo>
                  <a:pt x="1169" y="17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0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6" name="PA_椭圆 9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484631" y="786060"/>
            <a:ext cx="85725" cy="90516"/>
          </a:xfrm>
          <a:prstGeom prst="ellipse">
            <a:avLst/>
          </a:prstGeom>
          <a:solidFill>
            <a:schemeClr val="accent2"/>
          </a:solidFill>
          <a:ln w="12700">
            <a:solidFill>
              <a:srgbClr val="FFFFFF"/>
            </a:solidFill>
            <a:round/>
          </a:ln>
        </p:spPr>
        <p:txBody>
          <a:bodyPr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PA_任意多边形 12"/>
          <p:cNvSpPr/>
          <p:nvPr>
            <p:custDataLst>
              <p:tags r:id="rId8"/>
            </p:custDataLst>
          </p:nvPr>
        </p:nvSpPr>
        <p:spPr bwMode="auto">
          <a:xfrm>
            <a:off x="3190240" y="834390"/>
            <a:ext cx="2659380" cy="296545"/>
          </a:xfrm>
          <a:custGeom>
            <a:avLst/>
            <a:gdLst>
              <a:gd name="T0" fmla="*/ 1170 w 1268"/>
              <a:gd name="T1" fmla="*/ 177 h 177"/>
              <a:gd name="T2" fmla="*/ 0 w 1268"/>
              <a:gd name="T3" fmla="*/ 177 h 177"/>
              <a:gd name="T4" fmla="*/ 99 w 1268"/>
              <a:gd name="T5" fmla="*/ 88 h 177"/>
              <a:gd name="T6" fmla="*/ 0 w 1268"/>
              <a:gd name="T7" fmla="*/ 0 h 177"/>
              <a:gd name="T8" fmla="*/ 1170 w 1268"/>
              <a:gd name="T9" fmla="*/ 0 h 177"/>
              <a:gd name="T10" fmla="*/ 1268 w 1268"/>
              <a:gd name="T11" fmla="*/ 88 h 177"/>
              <a:gd name="T12" fmla="*/ 1170 w 1268"/>
              <a:gd name="T13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68" h="177">
                <a:moveTo>
                  <a:pt x="1170" y="177"/>
                </a:moveTo>
                <a:lnTo>
                  <a:pt x="0" y="177"/>
                </a:lnTo>
                <a:lnTo>
                  <a:pt x="99" y="88"/>
                </a:lnTo>
                <a:lnTo>
                  <a:pt x="0" y="0"/>
                </a:lnTo>
                <a:lnTo>
                  <a:pt x="1170" y="0"/>
                </a:lnTo>
                <a:lnTo>
                  <a:pt x="1268" y="88"/>
                </a:lnTo>
                <a:lnTo>
                  <a:pt x="1170" y="17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0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" name="PA_椭圆 13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447224" y="786060"/>
            <a:ext cx="85725" cy="90516"/>
          </a:xfrm>
          <a:prstGeom prst="ellipse">
            <a:avLst/>
          </a:prstGeom>
          <a:solidFill>
            <a:schemeClr val="accent3"/>
          </a:solidFill>
          <a:ln w="12700">
            <a:solidFill>
              <a:srgbClr val="FFFFFF"/>
            </a:solidFill>
            <a:round/>
          </a:ln>
        </p:spPr>
        <p:txBody>
          <a:bodyPr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PA_任意多边形 16"/>
          <p:cNvSpPr/>
          <p:nvPr>
            <p:custDataLst>
              <p:tags r:id="rId10"/>
            </p:custDataLst>
          </p:nvPr>
        </p:nvSpPr>
        <p:spPr bwMode="auto">
          <a:xfrm>
            <a:off x="6228080" y="834390"/>
            <a:ext cx="2681605" cy="300355"/>
          </a:xfrm>
          <a:custGeom>
            <a:avLst/>
            <a:gdLst>
              <a:gd name="T0" fmla="*/ 1169 w 1267"/>
              <a:gd name="T1" fmla="*/ 177 h 177"/>
              <a:gd name="T2" fmla="*/ 0 w 1267"/>
              <a:gd name="T3" fmla="*/ 177 h 177"/>
              <a:gd name="T4" fmla="*/ 98 w 1267"/>
              <a:gd name="T5" fmla="*/ 88 h 177"/>
              <a:gd name="T6" fmla="*/ 0 w 1267"/>
              <a:gd name="T7" fmla="*/ 0 h 177"/>
              <a:gd name="T8" fmla="*/ 1169 w 1267"/>
              <a:gd name="T9" fmla="*/ 0 h 177"/>
              <a:gd name="T10" fmla="*/ 1267 w 1267"/>
              <a:gd name="T11" fmla="*/ 88 h 177"/>
              <a:gd name="T12" fmla="*/ 1169 w 1267"/>
              <a:gd name="T13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67" h="177">
                <a:moveTo>
                  <a:pt x="1169" y="177"/>
                </a:moveTo>
                <a:lnTo>
                  <a:pt x="0" y="177"/>
                </a:lnTo>
                <a:lnTo>
                  <a:pt x="98" y="88"/>
                </a:lnTo>
                <a:lnTo>
                  <a:pt x="0" y="0"/>
                </a:lnTo>
                <a:lnTo>
                  <a:pt x="1169" y="0"/>
                </a:lnTo>
                <a:lnTo>
                  <a:pt x="1267" y="88"/>
                </a:lnTo>
                <a:lnTo>
                  <a:pt x="1169" y="1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0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4" name="PA_椭圆 17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7524750" y="786130"/>
            <a:ext cx="113030" cy="97155"/>
          </a:xfrm>
          <a:prstGeom prst="ellipse">
            <a:avLst/>
          </a:prstGeom>
          <a:solidFill>
            <a:schemeClr val="accent4"/>
          </a:solidFill>
          <a:ln w="12700">
            <a:solidFill>
              <a:srgbClr val="FFFFFF"/>
            </a:solidFill>
            <a:round/>
          </a:ln>
        </p:spPr>
        <p:txBody>
          <a:bodyPr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PA_淘宝店chenying0907 32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966470" y="876935"/>
            <a:ext cx="1097915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ctr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000" dirty="0">
                <a:solidFill>
                  <a:schemeClr val="bg1"/>
                </a:solidFill>
                <a:cs typeface="+mn-ea"/>
                <a:sym typeface="+mn-lt"/>
              </a:rPr>
              <a:t>2019年以前</a:t>
            </a:r>
            <a:endParaRPr lang="en-US" altLang="zh-CN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PA_淘宝店chenying0907 33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4168775" y="876300"/>
            <a:ext cx="702310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p>
            <a:pPr algn="ctr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000" dirty="0">
                <a:solidFill>
                  <a:schemeClr val="bg1"/>
                </a:solidFill>
                <a:cs typeface="+mn-ea"/>
                <a:sym typeface="+mn-lt"/>
              </a:rPr>
              <a:t>2019年以降</a:t>
            </a:r>
            <a:endParaRPr lang="en-US" altLang="zh-CN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PA_淘宝店chenying0907 34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7071360" y="903605"/>
            <a:ext cx="1132205" cy="19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p>
            <a:pPr algn="ctr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000" dirty="0">
                <a:solidFill>
                  <a:schemeClr val="bg1"/>
                </a:solidFill>
                <a:cs typeface="+mn-ea"/>
                <a:sym typeface="+mn-lt"/>
              </a:rPr>
              <a:t>2025年現在</a:t>
            </a:r>
            <a:endParaRPr lang="en-US" altLang="zh-CN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07315" y="2049780"/>
            <a:ext cx="3993515" cy="30022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fontAlgn="auto">
              <a:lnSpc>
                <a:spcPct val="130000"/>
              </a:lnSpc>
            </a:pPr>
            <a:r>
              <a:rPr sz="1400" b="1" dirty="0">
                <a:solidFill>
                  <a:schemeClr val="tx2">
                    <a:lumMod val="60000"/>
                    <a:lumOff val="40000"/>
                  </a:schemeClr>
                </a:solidFill>
                <a:cs typeface="+mn-ea"/>
              </a:rPr>
              <a:t>主な機能構成：</a:t>
            </a:r>
            <a:endParaRPr sz="1400" b="1" dirty="0">
              <a:solidFill>
                <a:schemeClr val="tx2">
                  <a:lumMod val="60000"/>
                  <a:lumOff val="40000"/>
                </a:schemeClr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ナビゲーション技術</a:t>
            </a:r>
            <a:endParaRPr lang="en-US" altLang="zh-CN" sz="12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　LDSレーザー＋SLAMによるマッピングと経路設計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インテリジェント障害物回避</a:t>
            </a:r>
            <a:endParaRPr lang="en-US" altLang="zh-CN" sz="12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　床上物体の検出と回避能力（センサー搭載）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清掃モードの統合化</a:t>
            </a:r>
            <a:endParaRPr lang="en-US" altLang="zh-CN" sz="12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zh-CN" altLang="en-US" sz="1200"/>
              <a:t>　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吸引・掃除・水拭きの一体化</a:t>
            </a:r>
            <a:endParaRPr lang="zh-CN" altLang="en-US" sz="1200"/>
          </a:p>
          <a:p>
            <a:pPr indent="0" fontAlgn="auto">
              <a:lnSpc>
                <a:spcPct val="13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自動充電＆再開機能：</a:t>
            </a:r>
            <a:endParaRPr lang="en-US" altLang="zh-CN" sz="12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zh-CN" altLang="en-US" sz="1200"/>
              <a:t>　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バッテリー不足時に自動で充電し、清掃再開が可能</a:t>
            </a:r>
            <a:endParaRPr lang="zh-CN" altLang="en-US" sz="1200"/>
          </a:p>
          <a:p>
            <a:pPr indent="0" fontAlgn="auto">
              <a:lnSpc>
                <a:spcPct val="13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スマート連携：</a:t>
            </a:r>
            <a:endParaRPr lang="en-US" altLang="zh-CN" sz="12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zh-CN" altLang="en-US" sz="1200"/>
              <a:t>　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スマホアプリ制御、音声アシスタントとの連動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500245" y="2353310"/>
            <a:ext cx="4272280" cy="13290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fontAlgn="auto">
              <a:lnSpc>
                <a:spcPct val="130000"/>
              </a:lnSpc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  <a:sym typeface="+mn-ea"/>
              </a:rPr>
              <a:t>最新トレンド製品：石頭G30 Space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30000"/>
              </a:lnSpc>
              <a:spcBef>
                <a:spcPts val="3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機械アームを搭載し、床の異物を自動で拾い上げる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AI音声大モデルとの連携で自然対話・操作が可能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3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ただし、識別精度・処理速度・価格の課題により、短期普及は困難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pic>
        <p:nvPicPr>
          <p:cNvPr id="25" name="图片 24" descr="机械手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500245" y="3859530"/>
            <a:ext cx="1874520" cy="1111885"/>
          </a:xfrm>
          <a:prstGeom prst="rect">
            <a:avLst/>
          </a:prstGeom>
        </p:spPr>
      </p:pic>
      <p:pic>
        <p:nvPicPr>
          <p:cNvPr id="26" name="图片 25" descr="机械臂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700520" y="3820795"/>
            <a:ext cx="2315845" cy="123126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56" grpId="0" animBg="1" autoUpdateAnimBg="0"/>
      <p:bldP spid="49" grpId="0" animBg="1" autoUpdateAnimBg="0"/>
      <p:bldP spid="23" grpId="0"/>
      <p:bldP spid="23" grpId="1"/>
      <p:bldP spid="24" grpId="0"/>
      <p:bldP spid="2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PA_淘宝店chenying0907 4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5305" y="184150"/>
            <a:ext cx="3202305" cy="626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no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ea"/>
              </a:rPr>
              <a:t>As-Isモデルの課題</a:t>
            </a:r>
            <a:endParaRPr lang="zh-CN" altLang="en-US" sz="2800" dirty="0">
              <a:solidFill>
                <a:schemeClr val="accent3"/>
              </a:solidFill>
              <a:cs typeface="+mn-ea"/>
            </a:endParaRPr>
          </a:p>
          <a:p>
            <a:pPr algn="l">
              <a:buFont typeface="Arial" panose="020B0604020202090204" pitchFamily="34" charset="0"/>
              <a:buNone/>
            </a:pPr>
            <a:endParaRPr lang="zh-CN" altLang="en-US" sz="28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95605" y="771525"/>
            <a:ext cx="7840345" cy="41675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複雑な地形への適応力不足</a:t>
            </a:r>
            <a:endParaRPr lang="en-US" altLang="zh-CN" sz="14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床下・ソファ下など高さ10cm未満の場所への進入が困難（主流機種の高さは10cm以上）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2〜3cmの段差や敷居は通過可能でも、3〜4cm以上の障害物は依然として通行困難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毛髪の絡まりとメンテナンス負担</a:t>
            </a:r>
            <a:endParaRPr lang="en-US" altLang="zh-CN" sz="14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長髪やペットの毛がローラーブラシやサイドブラシに絡まりやすく、頻繁な手動清掃が必要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拖地後の汚染と臭いの問題</a:t>
            </a:r>
            <a:endParaRPr lang="en-US" altLang="zh-CN" sz="14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汚れたモップが床に接することで二次汚染やにおい残りが発生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モップの放置により、雑菌繁殖や悪臭などの衛生問題も顕在化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清掃効果の限界</a:t>
            </a:r>
            <a:endParaRPr lang="en-US" altLang="zh-CN" sz="14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壁際や家具の縁など複雑な地形での清掃が不十分で、ゴミの取り残しが発生しやすい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カーペット内部の微細ゴミや、キッチン床の液体汚れなどに対しては、除去能力が不十分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操作性・維持コストの課題</a:t>
            </a:r>
            <a:endParaRPr lang="en-US" altLang="zh-CN" sz="14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多機能化により設定項目が多くUIが複雑で、高齢者や初心者には不向き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消耗品（ダストバッグ、モップ、フィルターなど）の定期交換が必須で、費用と手間がかかる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  <p:bldLst>
      <p:bldP spid="49" grpId="0" animBg="1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PA_淘宝店chenying0907 4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5305" y="184150"/>
            <a:ext cx="3202305" cy="626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no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ea"/>
              </a:rPr>
              <a:t>To-Beモデルの提案</a:t>
            </a:r>
            <a:endParaRPr lang="zh-CN" altLang="en-US" sz="2800" dirty="0">
              <a:solidFill>
                <a:schemeClr val="accent3"/>
              </a:solidFill>
              <a:cs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3850" y="813435"/>
            <a:ext cx="3557270" cy="1503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構造設計の高度化</a:t>
            </a:r>
            <a:endParaRPr lang="en-US" altLang="zh-CN" sz="1400" b="1" dirty="0">
              <a:solidFill>
                <a:schemeClr val="accent3"/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超薄型ボディ（7.5cm以下）＋下潜式LDS搭載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ベッド下・ソファ下など高さ制限のある空間にもスムーズに侵入可能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段差乗り越え能力の強化（最大4cm）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42155" y="267335"/>
            <a:ext cx="4552315" cy="27533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清掃能力の強化</a:t>
            </a:r>
            <a:endParaRPr lang="en-US" altLang="zh-CN" sz="14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AI汚れ識別機能により、油汚れなどの頑固な汚れをピンポイントで重点清掃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デュアルブラシ（毛髪自動切断機能付き）＋サイドブラシにより、隅・壁際のゴミも確実に除去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強力吸引モード＋温水モップ清掃機能を組み合わせ、キッチン床の油汚れや乾いた汚れにも対応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モップ自動洗浄＋高温洗浄（温水）＋高温熱風乾燥で、モップの臭いや雑菌繁殖を防止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7980" y="3800475"/>
            <a:ext cx="3999865" cy="12192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操作性の向上</a:t>
            </a:r>
            <a:endParaRPr lang="en-US" altLang="zh-CN" sz="1400" b="1" dirty="0">
              <a:solidFill>
                <a:schemeClr val="accent3"/>
              </a:solidFill>
              <a:cs typeface="+mn-ea"/>
            </a:endParaRP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アプリUIは</a:t>
            </a: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「清掃・定時・マップ」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の三大入口に集約し、操作をシンプル化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音声指令対応で、高齢者や初心者でも使いやすい設計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27905" y="3800475"/>
            <a:ext cx="4262120" cy="12192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 オプション選択性の導入</a:t>
            </a:r>
            <a:endParaRPr lang="en-US" altLang="zh-CN" sz="1400" b="1" dirty="0">
              <a:solidFill>
                <a:schemeClr val="accent3"/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上下水連携やUV除菌などの高機能はオプション選択式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必要な機能だけ選べる構成により、無駄なコストを抑え、納得感のある価格設定を実現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pic>
        <p:nvPicPr>
          <p:cNvPr id="9" name="523_1747656098(原视频)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092315" y="2644140"/>
            <a:ext cx="1660525" cy="1219835"/>
          </a:xfrm>
          <a:prstGeom prst="rect">
            <a:avLst/>
          </a:prstGeom>
        </p:spPr>
      </p:pic>
      <p:pic>
        <p:nvPicPr>
          <p:cNvPr id="6" name="图片 5" descr="v2-c33f0c06c50ddc619347457029872bbc_1440w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605" y="2420620"/>
            <a:ext cx="2099310" cy="1182370"/>
          </a:xfrm>
          <a:prstGeom prst="rect">
            <a:avLst/>
          </a:prstGeom>
        </p:spPr>
      </p:pic>
      <p:sp>
        <p:nvSpPr>
          <p:cNvPr id="10253" name="PA_任意多边形 13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38100" y="92544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PA_任意多边形 13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62230" y="3904226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PA_任意多边形 13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4582160" y="3939786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PA_任意多边形 13"/>
          <p:cNvSpPr>
            <a:spLocks noEditPoints="1"/>
          </p:cNvSpPr>
          <p:nvPr>
            <p:custDataLst>
              <p:tags r:id="rId11"/>
            </p:custDataLst>
          </p:nvPr>
        </p:nvSpPr>
        <p:spPr bwMode="auto">
          <a:xfrm>
            <a:off x="4283710" y="411726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10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 mute="1">
                <p:cTn id="41" fill="hold" display="1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49" grpId="0" animBg="1" autoUpdateAnimBg="0"/>
      <p:bldP spid="2" grpId="0"/>
      <p:bldP spid="10253" grpId="0" animBg="1"/>
      <p:bldP spid="2" grpId="1"/>
      <p:bldP spid="10253" grpId="1" animBg="1"/>
      <p:bldP spid="3" grpId="0"/>
      <p:bldP spid="10" grpId="0" animBg="1"/>
      <p:bldP spid="3" grpId="1"/>
      <p:bldP spid="10" grpId="1" animBg="1"/>
      <p:bldP spid="4" grpId="0"/>
      <p:bldP spid="7" grpId="0" animBg="1"/>
      <p:bldP spid="4" grpId="1"/>
      <p:bldP spid="7" grpId="1" animBg="1"/>
      <p:bldP spid="5" grpId="0"/>
      <p:bldP spid="8" grpId="0" animBg="1"/>
      <p:bldP spid="5" grpId="1"/>
      <p:bldP spid="8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PA_淘宝店chenying0907 4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5305" y="184150"/>
            <a:ext cx="3202305" cy="626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no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ea"/>
              </a:rPr>
              <a:t>ビジネスモデルと販売戦略</a:t>
            </a:r>
            <a:endParaRPr lang="zh-CN" altLang="en-US" sz="2800" dirty="0">
              <a:solidFill>
                <a:schemeClr val="accent3"/>
              </a:solidFill>
              <a:cs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3850" y="813435"/>
            <a:ext cx="3557270" cy="40595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サブスクリプション型サービス（定額制）</a:t>
            </a:r>
            <a:endParaRPr lang="zh-CN" altLang="en-US" sz="1400" b="1" dirty="0">
              <a:solidFill>
                <a:schemeClr val="accent3"/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消耗品の定期配送</a:t>
            </a:r>
            <a:endParaRPr lang="zh-CN" altLang="en-US" sz="1200" b="1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→ フィルター・モップ・ダストバッグなどを使用頻度に応じて自動配送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アプリ会員機能の拡張</a:t>
            </a:r>
            <a:endParaRPr lang="zh-CN" altLang="en-US" sz="1200" b="1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→ 清掃履歴・マップ・音声カスタム機能など、プレミアム会員向けの拡張機能を提供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年間保守プラン</a:t>
            </a:r>
            <a:endParaRPr lang="zh-CN" altLang="en-US" sz="1200" b="1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→ 遠隔診断＋部品交換を含む有料サポートパックを提供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▶ </a:t>
            </a: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ユーザーのメリット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： 継続的な利便性／手間いらずのメンテナンス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▶ </a:t>
            </a: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企業のメリット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： 顧客ロイヤルティ向上／収益構造の多角化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44390" y="915670"/>
            <a:ext cx="4392930" cy="387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販売戦略：D2C + O2Oハイブリッドモデル</a:t>
            </a:r>
            <a:endParaRPr lang="en-US" altLang="zh-CN" sz="1400" b="1" dirty="0">
              <a:solidFill>
                <a:schemeClr val="accent3"/>
              </a:solidFill>
              <a:cs typeface="+mn-ea"/>
              <a:sym typeface="+mn-ea"/>
            </a:endParaRPr>
          </a:p>
          <a:p>
            <a:pPr indent="0" algn="l" fontAlgn="auto">
              <a:lnSpc>
                <a:spcPct val="140000"/>
              </a:lnSpc>
              <a:spcBef>
                <a:spcPts val="500"/>
              </a:spcBef>
              <a:buClrTx/>
              <a:buSzTx/>
              <a:buNone/>
            </a:pP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D2C起点：</a:t>
            </a:r>
            <a:endParaRPr sz="1200" b="1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Amazon Japan・楽天・自社公式サイトでの直販展開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algn="l" fontAlgn="auto">
              <a:lnSpc>
                <a:spcPct val="140000"/>
              </a:lnSpc>
              <a:spcBef>
                <a:spcPts val="500"/>
              </a:spcBef>
              <a:buClrTx/>
              <a:buSzTx/>
              <a:buNone/>
            </a:pP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SNSマーケティング：</a:t>
            </a:r>
            <a:endParaRPr sz="1200" b="1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TikTok／YouTubeにて「人間よりキレイに掃除できる？」などの短尺動画チャレンジで話題性を獲得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algn="l" fontAlgn="auto">
              <a:lnSpc>
                <a:spcPct val="140000"/>
              </a:lnSpc>
              <a:spcBef>
                <a:spcPts val="500"/>
              </a:spcBef>
              <a:buClrTx/>
              <a:buSzTx/>
              <a:buNone/>
            </a:pP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O2O展開：</a:t>
            </a:r>
            <a:endParaRPr sz="1200" b="1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BicCamera等の量販店に体験スペース設置。実機デモで機能訴求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展示機で機能体験＋その場でQR購入／配送対応が可能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algn="l" fontAlgn="auto">
              <a:lnSpc>
                <a:spcPct val="140000"/>
              </a:lnSpc>
              <a:spcBef>
                <a:spcPts val="500"/>
              </a:spcBef>
              <a:buClrTx/>
              <a:buSzTx/>
              <a:buNone/>
            </a:pP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一体化導線：</a:t>
            </a:r>
            <a:endParaRPr sz="1200" b="1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QRコード予約 → 宅配設置 → 初期設定支援までのスムーズな導入体験を提供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10253" name="PA_任意多边形 13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38100" y="92544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PA_任意多边形 13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4358640" y="106006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  <p:bldLst>
      <p:bldP spid="49" grpId="0" animBg="1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PA_淘宝店chenying0907 4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5305" y="165735"/>
            <a:ext cx="1909445" cy="564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no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ea"/>
              </a:rPr>
              <a:t>価格設定</a:t>
            </a:r>
            <a:endParaRPr lang="zh-CN" altLang="en-US" sz="2800" dirty="0">
              <a:solidFill>
                <a:schemeClr val="accent3"/>
              </a:solidFill>
              <a:cs typeface="+mn-ea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92700" y="2284095"/>
            <a:ext cx="4004945" cy="28384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類似製品との比較と差別化</a:t>
            </a:r>
            <a:endParaRPr lang="en-US" altLang="zh-CN" sz="1400" b="1" dirty="0">
              <a:solidFill>
                <a:schemeClr val="accent3"/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比較対象： ロボロック P20 Pro（市場価格：59,999円）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6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自社製品の主な強み：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✓ 薄型設計（7.5cm vs 10.3cm）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✓ 自動毛髪カット付きブラシ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✓ AI汚れ認識＋点清掃ロジック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  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✓ 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高温洗浄 + 熱風乾燥モップ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価格はやや高い（+10,000円）ものの、日常清掃における利便性・効率性は明確に向上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9705" y="815975"/>
            <a:ext cx="155257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14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製造コスト構成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179705" y="1275715"/>
          <a:ext cx="4667885" cy="350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6950"/>
                <a:gridCol w="1130935"/>
              </a:tblGrid>
              <a:tr h="3822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パーツ名</a:t>
                      </a:r>
                      <a:endParaRPr lang="zh-CN" altLang="en-US" sz="120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価格（</a:t>
                      </a:r>
                      <a:r>
                        <a:rPr lang="en-US" altLang="zh-CN" sz="1200"/>
                        <a:t>JPY</a:t>
                      </a:r>
                      <a:r>
                        <a:rPr lang="zh-CN" altLang="en-US" sz="1200"/>
                        <a:t>）</a:t>
                      </a:r>
                      <a:endParaRPr lang="zh-CN" altLang="en-US" sz="120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65849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基本製造コスト（メイン基板、モーター、センサー、バッテリー、キャスター、ドックなど）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  <a:sym typeface="+mn-ea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32,000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42862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超薄型構造 + 潜望式LDSレーダー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800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  <a:sym typeface="+mn-ea"/>
                      </a:endParaRPr>
                    </a:p>
                  </a:txBody>
                  <a:tcPr/>
                </a:tc>
              </a:tr>
              <a:tr h="39179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AI汚れ認識 + ピンポイント清掃ロジック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8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4070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髪の毛自動カット対応のデュアルブラシシステム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7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822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シンプルAPP UI + 音声指令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7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4324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製造コスト合計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>
                        <a:alpha val="23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35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,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00 円/台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>
                        <a:alpha val="23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5092700" y="267335"/>
            <a:ext cx="3715385" cy="17957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0" fontAlgn="auto">
              <a:lnSpc>
                <a:spcPct val="13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目標粗利率と価格設定</a:t>
            </a:r>
            <a:endParaRPr lang="en-US" altLang="zh-CN" sz="14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一般的なロボット掃除機の目標粗利率：50〜60%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本製品では、市場受容性と利益バランスを踏まえ</a:t>
            </a: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50%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を採用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計算式：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定価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 = 製造コスト ÷（1 - 粗利率）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→ 35,000 ÷ (1 - 0.5) = </a:t>
            </a: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約 70,000 円</a:t>
            </a:r>
            <a:endParaRPr sz="1200" b="1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  <p:bldLst>
      <p:bldP spid="49" grpId="0" animBg="1" autoUpdateAnimBg="0"/>
    </p:bldLst>
  </p:timing>
</p:sld>
</file>

<file path=ppt/tags/tag1.xml><?xml version="1.0" encoding="utf-8"?>
<p:tagLst xmlns:p="http://schemas.openxmlformats.org/presentationml/2006/main">
  <p:tag name="PA" val="v3.0.0"/>
</p:tagLst>
</file>

<file path=ppt/tags/tag10.xml><?xml version="1.0" encoding="utf-8"?>
<p:tagLst xmlns:p="http://schemas.openxmlformats.org/presentationml/2006/main">
  <p:tag name="PA" val="v3.0.0"/>
</p:tagLst>
</file>

<file path=ppt/tags/tag11.xml><?xml version="1.0" encoding="utf-8"?>
<p:tagLst xmlns:p="http://schemas.openxmlformats.org/presentationml/2006/main">
  <p:tag name="PA" val="v3.0.0"/>
</p:tagLst>
</file>

<file path=ppt/tags/tag12.xml><?xml version="1.0" encoding="utf-8"?>
<p:tagLst xmlns:p="http://schemas.openxmlformats.org/presentationml/2006/main">
  <p:tag name="PA" val="v3.0.0"/>
</p:tagLst>
</file>

<file path=ppt/tags/tag13.xml><?xml version="1.0" encoding="utf-8"?>
<p:tagLst xmlns:p="http://schemas.openxmlformats.org/presentationml/2006/main">
  <p:tag name="PA" val="v3.0.0"/>
</p:tagLst>
</file>

<file path=ppt/tags/tag14.xml><?xml version="1.0" encoding="utf-8"?>
<p:tagLst xmlns:p="http://schemas.openxmlformats.org/presentationml/2006/main">
  <p:tag name="PA" val="v3.0.0"/>
</p:tagLst>
</file>

<file path=ppt/tags/tag15.xml><?xml version="1.0" encoding="utf-8"?>
<p:tagLst xmlns:p="http://schemas.openxmlformats.org/presentationml/2006/main">
  <p:tag name="PA" val="v3.0.0"/>
</p:tagLst>
</file>

<file path=ppt/tags/tag16.xml><?xml version="1.0" encoding="utf-8"?>
<p:tagLst xmlns:p="http://schemas.openxmlformats.org/presentationml/2006/main">
  <p:tag name="PA" val="v3.0.0"/>
</p:tagLst>
</file>

<file path=ppt/tags/tag17.xml><?xml version="1.0" encoding="utf-8"?>
<p:tagLst xmlns:p="http://schemas.openxmlformats.org/presentationml/2006/main">
  <p:tag name="PA" val="v3.0.0"/>
</p:tagLst>
</file>

<file path=ppt/tags/tag18.xml><?xml version="1.0" encoding="utf-8"?>
<p:tagLst xmlns:p="http://schemas.openxmlformats.org/presentationml/2006/main">
  <p:tag name="PA" val="v3.0.0"/>
</p:tagLst>
</file>

<file path=ppt/tags/tag19.xml><?xml version="1.0" encoding="utf-8"?>
<p:tagLst xmlns:p="http://schemas.openxmlformats.org/presentationml/2006/main">
  <p:tag name="PA" val="v3.0.0"/>
  <p:tag name="KSO_WM_BEAUTIFY_FLAG" val=""/>
</p:tagLst>
</file>

<file path=ppt/tags/tag2.xml><?xml version="1.0" encoding="utf-8"?>
<p:tagLst xmlns:p="http://schemas.openxmlformats.org/presentationml/2006/main">
  <p:tag name="PA" val="v3.0.0"/>
</p:tagLst>
</file>

<file path=ppt/tags/tag20.xml><?xml version="1.0" encoding="utf-8"?>
<p:tagLst xmlns:p="http://schemas.openxmlformats.org/presentationml/2006/main">
  <p:tag name="PA" val="v3.0.0"/>
  <p:tag name="KSO_WM_BEAUTIFY_FLAG" val=""/>
</p:tagLst>
</file>

<file path=ppt/tags/tag21.xml><?xml version="1.0" encoding="utf-8"?>
<p:tagLst xmlns:p="http://schemas.openxmlformats.org/presentationml/2006/main">
  <p:tag name="PA" val="v3.0.0"/>
  <p:tag name="KSO_WM_BEAUTIFY_FLAG" val=""/>
</p:tagLst>
</file>

<file path=ppt/tags/tag22.xml><?xml version="1.0" encoding="utf-8"?>
<p:tagLst xmlns:p="http://schemas.openxmlformats.org/presentationml/2006/main">
  <p:tag name="PA" val="v3.0.0"/>
  <p:tag name="KSO_WM_BEAUTIFY_FLAG" val=""/>
</p:tagLst>
</file>

<file path=ppt/tags/tag23.xml><?xml version="1.0" encoding="utf-8"?>
<p:tagLst xmlns:p="http://schemas.openxmlformats.org/presentationml/2006/main">
  <p:tag name="PA" val="v3.0.0"/>
  <p:tag name="KSO_WM_BEAUTIFY_FLAG" val=""/>
</p:tagLst>
</file>

<file path=ppt/tags/tag24.xml><?xml version="1.0" encoding="utf-8"?>
<p:tagLst xmlns:p="http://schemas.openxmlformats.org/presentationml/2006/main">
  <p:tag name="PA" val="v3.0.0"/>
  <p:tag name="KSO_WM_BEAUTIFY_FLAG" val=""/>
</p:tagLst>
</file>

<file path=ppt/tags/tag25.xml><?xml version="1.0" encoding="utf-8"?>
<p:tagLst xmlns:p="http://schemas.openxmlformats.org/presentationml/2006/main">
  <p:tag name="PA" val="v3.0.0"/>
  <p:tag name="KSO_WM_BEAUTIFY_FLAG" val=""/>
</p:tagLst>
</file>

<file path=ppt/tags/tag26.xml><?xml version="1.0" encoding="utf-8"?>
<p:tagLst xmlns:p="http://schemas.openxmlformats.org/presentationml/2006/main">
  <p:tag name="PA" val="v3.0.0"/>
  <p:tag name="KSO_WM_BEAUTIFY_FLAG" val=""/>
</p:tagLst>
</file>

<file path=ppt/tags/tag27.xml><?xml version="1.0" encoding="utf-8"?>
<p:tagLst xmlns:p="http://schemas.openxmlformats.org/presentationml/2006/main">
  <p:tag name="PA" val="v3.0.0"/>
</p:tagLst>
</file>

<file path=ppt/tags/tag28.xml><?xml version="1.0" encoding="utf-8"?>
<p:tagLst xmlns:p="http://schemas.openxmlformats.org/presentationml/2006/main">
  <p:tag name="PA" val="v3.0.0"/>
</p:tagLst>
</file>

<file path=ppt/tags/tag29.xml><?xml version="1.0" encoding="utf-8"?>
<p:tagLst xmlns:p="http://schemas.openxmlformats.org/presentationml/2006/main">
  <p:tag name="PA" val="v3.0.0"/>
  <p:tag name="KSO_WM_BEAUTIFY_FLAG" val=""/>
</p:tagLst>
</file>

<file path=ppt/tags/tag3.xml><?xml version="1.0" encoding="utf-8"?>
<p:tagLst xmlns:p="http://schemas.openxmlformats.org/presentationml/2006/main">
  <p:tag name="PA" val="v3.0.0"/>
</p:tagLst>
</file>

<file path=ppt/tags/tag30.xml><?xml version="1.0" encoding="utf-8"?>
<p:tagLst xmlns:p="http://schemas.openxmlformats.org/presentationml/2006/main">
  <p:tag name="PA" val="v3.0.0"/>
  <p:tag name="KSO_WM_BEAUTIFY_FLAG" val=""/>
</p:tagLst>
</file>

<file path=ppt/tags/tag31.xml><?xml version="1.0" encoding="utf-8"?>
<p:tagLst xmlns:p="http://schemas.openxmlformats.org/presentationml/2006/main">
  <p:tag name="PA" val="v3.0.0"/>
  <p:tag name="KSO_WM_BEAUTIFY_FLAG" val=""/>
</p:tagLst>
</file>

<file path=ppt/tags/tag32.xml><?xml version="1.0" encoding="utf-8"?>
<p:tagLst xmlns:p="http://schemas.openxmlformats.org/presentationml/2006/main">
  <p:tag name="PA" val="v3.0.0"/>
  <p:tag name="KSO_WM_BEAUTIFY_FLAG" val=""/>
</p:tagLst>
</file>

<file path=ppt/tags/tag33.xml><?xml version="1.0" encoding="utf-8"?>
<p:tagLst xmlns:p="http://schemas.openxmlformats.org/presentationml/2006/main">
  <p:tag name="PA" val="v3.0.0"/>
  <p:tag name="KSO_WM_BEAUTIFY_FLAG" val=""/>
</p:tagLst>
</file>

<file path=ppt/tags/tag34.xml><?xml version="1.0" encoding="utf-8"?>
<p:tagLst xmlns:p="http://schemas.openxmlformats.org/presentationml/2006/main">
  <p:tag name="PA" val="v3.0.0"/>
  <p:tag name="KSO_WM_BEAUTIFY_FLAG" val=""/>
</p:tagLst>
</file>

<file path=ppt/tags/tag35.xml><?xml version="1.0" encoding="utf-8"?>
<p:tagLst xmlns:p="http://schemas.openxmlformats.org/presentationml/2006/main">
  <p:tag name="PA" val="v3.0.0"/>
  <p:tag name="KSO_WM_BEAUTIFY_FLAG" val=""/>
</p:tagLst>
</file>

<file path=ppt/tags/tag36.xml><?xml version="1.0" encoding="utf-8"?>
<p:tagLst xmlns:p="http://schemas.openxmlformats.org/presentationml/2006/main">
  <p:tag name="PA" val="v3.0.0"/>
  <p:tag name="KSO_WM_BEAUTIFY_FLAG" val=""/>
</p:tagLst>
</file>

<file path=ppt/tags/tag37.xml><?xml version="1.0" encoding="utf-8"?>
<p:tagLst xmlns:p="http://schemas.openxmlformats.org/presentationml/2006/main">
  <p:tag name="PA" val="v3.0.0"/>
  <p:tag name="KSO_WM_BEAUTIFY_FLAG" val=""/>
</p:tagLst>
</file>

<file path=ppt/tags/tag38.xml><?xml version="1.0" encoding="utf-8"?>
<p:tagLst xmlns:p="http://schemas.openxmlformats.org/presentationml/2006/main">
  <p:tag name="PA" val="v3.0.0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PA" val="v3.0.0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PA" val="v3.0.0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PA" val="v3.0.0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PA" val="v3.0.0"/>
</p:tagLst>
</file>

<file path=ppt/tags/tag5.xml><?xml version="1.0" encoding="utf-8"?>
<p:tagLst xmlns:p="http://schemas.openxmlformats.org/presentationml/2006/main">
  <p:tag name="PA" val="v3.0.0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PA" val="v3.0.0"/>
  <p:tag name="KSO_WM_BEAUTIFY_FLAG" val=""/>
</p:tagLst>
</file>

<file path=ppt/tags/tag56.xml><?xml version="1.0" encoding="utf-8"?>
<p:tagLst xmlns:p="http://schemas.openxmlformats.org/presentationml/2006/main">
  <p:tag name="PA" val="v3.0.0"/>
  <p:tag name="KSO_WM_BEAUTIFY_FLAG" val=""/>
</p:tagLst>
</file>

<file path=ppt/tags/tag57.xml><?xml version="1.0" encoding="utf-8"?>
<p:tagLst xmlns:p="http://schemas.openxmlformats.org/presentationml/2006/main">
  <p:tag name="PA" val="v3.0.0"/>
  <p:tag name="KSO_WM_BEAUTIFY_FLAG" val=""/>
</p:tagLst>
</file>

<file path=ppt/tags/tag58.xml><?xml version="1.0" encoding="utf-8"?>
<p:tagLst xmlns:p="http://schemas.openxmlformats.org/presentationml/2006/main">
  <p:tag name="PA" val="v3.0.0"/>
  <p:tag name="KSO_WM_BEAUTIFY_FLAG" val=""/>
</p:tagLst>
</file>

<file path=ppt/tags/tag59.xml><?xml version="1.0" encoding="utf-8"?>
<p:tagLst xmlns:p="http://schemas.openxmlformats.org/presentationml/2006/main">
  <p:tag name="PA" val="v3.0.0"/>
</p:tagLst>
</file>

<file path=ppt/tags/tag6.xml><?xml version="1.0" encoding="utf-8"?>
<p:tagLst xmlns:p="http://schemas.openxmlformats.org/presentationml/2006/main">
  <p:tag name="PA" val="v3.0.0"/>
</p:tagLst>
</file>

<file path=ppt/tags/tag60.xml><?xml version="1.0" encoding="utf-8"?>
<p:tagLst xmlns:p="http://schemas.openxmlformats.org/presentationml/2006/main">
  <p:tag name="PA" val="v3.0.0"/>
</p:tagLst>
</file>

<file path=ppt/tags/tag61.xml><?xml version="1.0" encoding="utf-8"?>
<p:tagLst xmlns:p="http://schemas.openxmlformats.org/presentationml/2006/main">
  <p:tag name="PA" val="v3.0.0"/>
</p:tagLst>
</file>

<file path=ppt/tags/tag62.xml><?xml version="1.0" encoding="utf-8"?>
<p:tagLst xmlns:p="http://schemas.openxmlformats.org/presentationml/2006/main">
  <p:tag name="PA" val="v3.0.0"/>
  <p:tag name="KSO_WM_BEAUTIFY_FLAG" val=""/>
</p:tagLst>
</file>

<file path=ppt/tags/tag63.xml><?xml version="1.0" encoding="utf-8"?>
<p:tagLst xmlns:p="http://schemas.openxmlformats.org/presentationml/2006/main">
  <p:tag name="PA" val="v3.0.0"/>
  <p:tag name="KSO_WM_BEAUTIFY_FLAG" val=""/>
</p:tagLst>
</file>

<file path=ppt/tags/tag64.xml><?xml version="1.0" encoding="utf-8"?>
<p:tagLst xmlns:p="http://schemas.openxmlformats.org/presentationml/2006/main">
  <p:tag name="PA" val="v3.0.0"/>
  <p:tag name="KSO_WM_BEAUTIFY_FLAG" val=""/>
</p:tagLst>
</file>

<file path=ppt/tags/tag65.xml><?xml version="1.0" encoding="utf-8"?>
<p:tagLst xmlns:p="http://schemas.openxmlformats.org/presentationml/2006/main">
  <p:tag name="PA" val="v3.0.0"/>
  <p:tag name="KSO_WM_BEAUTIFY_FLAG" val=""/>
</p:tagLst>
</file>

<file path=ppt/tags/tag66.xml><?xml version="1.0" encoding="utf-8"?>
<p:tagLst xmlns:p="http://schemas.openxmlformats.org/presentationml/2006/main">
  <p:tag name="PA" val="v3.0.0"/>
  <p:tag name="KSO_WM_BEAUTIFY_FLAG" val=""/>
</p:tagLst>
</file>

<file path=ppt/tags/tag67.xml><?xml version="1.0" encoding="utf-8"?>
<p:tagLst xmlns:p="http://schemas.openxmlformats.org/presentationml/2006/main">
  <p:tag name="PA" val="v3.0.0"/>
  <p:tag name="KSO_WM_BEAUTIFY_FLAG" val=""/>
</p:tagLst>
</file>

<file path=ppt/tags/tag68.xml><?xml version="1.0" encoding="utf-8"?>
<p:tagLst xmlns:p="http://schemas.openxmlformats.org/presentationml/2006/main">
  <p:tag name="PA" val="v3.0.0"/>
  <p:tag name="KSO_WM_BEAUTIFY_FLAG" val=""/>
</p:tagLst>
</file>

<file path=ppt/tags/tag69.xml><?xml version="1.0" encoding="utf-8"?>
<p:tagLst xmlns:p="http://schemas.openxmlformats.org/presentationml/2006/main">
  <p:tag name="PA" val="v3.0.0"/>
  <p:tag name="KSO_WM_BEAUTIFY_FLAG" val=""/>
</p:tagLst>
</file>

<file path=ppt/tags/tag7.xml><?xml version="1.0" encoding="utf-8"?>
<p:tagLst xmlns:p="http://schemas.openxmlformats.org/presentationml/2006/main">
  <p:tag name="PA" val="v3.0.0"/>
</p:tagLst>
</file>

<file path=ppt/tags/tag70.xml><?xml version="1.0" encoding="utf-8"?>
<p:tagLst xmlns:p="http://schemas.openxmlformats.org/presentationml/2006/main">
  <p:tag name="PA" val="v3.0.0"/>
  <p:tag name="KSO_WM_BEAUTIFY_FLAG" val=""/>
</p:tagLst>
</file>

<file path=ppt/tags/tag71.xml><?xml version="1.0" encoding="utf-8"?>
<p:tagLst xmlns:p="http://schemas.openxmlformats.org/presentationml/2006/main">
  <p:tag name="PA" val="v3.0.0"/>
  <p:tag name="KSO_WM_BEAUTIFY_FLAG" val=""/>
</p:tagLst>
</file>

<file path=ppt/tags/tag72.xml><?xml version="1.0" encoding="utf-8"?>
<p:tagLst xmlns:p="http://schemas.openxmlformats.org/presentationml/2006/main">
  <p:tag name="PA" val="v3.0.0"/>
  <p:tag name="KSO_WM_BEAUTIFY_FLAG" val=""/>
</p:tagLst>
</file>

<file path=ppt/tags/tag73.xml><?xml version="1.0" encoding="utf-8"?>
<p:tagLst xmlns:p="http://schemas.openxmlformats.org/presentationml/2006/main">
  <p:tag name="PA" val="v3.0.0"/>
</p:tagLst>
</file>

<file path=ppt/tags/tag74.xml><?xml version="1.0" encoding="utf-8"?>
<p:tagLst xmlns:p="http://schemas.openxmlformats.org/presentationml/2006/main">
  <p:tag name="PA" val="v3.0.0"/>
</p:tagLst>
</file>

<file path=ppt/tags/tag75.xml><?xml version="1.0" encoding="utf-8"?>
<p:tagLst xmlns:p="http://schemas.openxmlformats.org/presentationml/2006/main">
  <p:tag name="PA" val="v3.0.0"/>
</p:tagLst>
</file>

<file path=ppt/tags/tag76.xml><?xml version="1.0" encoding="utf-8"?>
<p:tagLst xmlns:p="http://schemas.openxmlformats.org/presentationml/2006/main">
  <p:tag name="PA" val="v3.0.0"/>
</p:tagLst>
</file>

<file path=ppt/tags/tag77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78.xml><?xml version="1.0" encoding="utf-8"?>
<p:tagLst xmlns:p="http://schemas.openxmlformats.org/presentationml/2006/main">
  <p:tag name="PA" val="v3.0.0"/>
</p:tagLst>
</file>

<file path=ppt/tags/tag79.xml><?xml version="1.0" encoding="utf-8"?>
<p:tagLst xmlns:p="http://schemas.openxmlformats.org/presentationml/2006/main">
  <p:tag name="PA" val="v3.0.0"/>
</p:tagLst>
</file>

<file path=ppt/tags/tag8.xml><?xml version="1.0" encoding="utf-8"?>
<p:tagLst xmlns:p="http://schemas.openxmlformats.org/presentationml/2006/main">
  <p:tag name="PA" val="v3.0.0"/>
  <p:tag name="KSO_WM_BEAUTIFY_FLAG" val=""/>
</p:tagLst>
</file>

<file path=ppt/tags/tag80.xml><?xml version="1.0" encoding="utf-8"?>
<p:tagLst xmlns:p="http://schemas.openxmlformats.org/presentationml/2006/main">
  <p:tag name="PA" val="v3.0.0"/>
</p:tagLst>
</file>

<file path=ppt/tags/tag81.xml><?xml version="1.0" encoding="utf-8"?>
<p:tagLst xmlns:p="http://schemas.openxmlformats.org/presentationml/2006/main">
  <p:tag name="PA" val="v3.0.0"/>
</p:tagLst>
</file>

<file path=ppt/tags/tag82.xml><?xml version="1.0" encoding="utf-8"?>
<p:tagLst xmlns:p="http://schemas.openxmlformats.org/presentationml/2006/main">
  <p:tag name="PA" val="v3.0.0"/>
</p:tagLst>
</file>

<file path=ppt/tags/tag83.xml><?xml version="1.0" encoding="utf-8"?>
<p:tagLst xmlns:p="http://schemas.openxmlformats.org/presentationml/2006/main">
  <p:tag name="PA" val="v3.0.0"/>
</p:tagLst>
</file>

<file path=ppt/tags/tag84.xml><?xml version="1.0" encoding="utf-8"?>
<p:tagLst xmlns:p="http://schemas.openxmlformats.org/presentationml/2006/main">
  <p:tag name="PA" val="v3.0.0"/>
  <p:tag name="KSO_WM_BEAUTIFY_FLAG" val=""/>
</p:tagLst>
</file>

<file path=ppt/tags/tag85.xml><?xml version="1.0" encoding="utf-8"?>
<p:tagLst xmlns:p="http://schemas.openxmlformats.org/presentationml/2006/main">
  <p:tag name="PA" val="v3.0.0"/>
  <p:tag name="KSO_WM_BEAUTIFY_FLAG" val=""/>
</p:tagLst>
</file>

<file path=ppt/tags/tag86.xml><?xml version="1.0" encoding="utf-8"?>
<p:tagLst xmlns:p="http://schemas.openxmlformats.org/presentationml/2006/main">
  <p:tag name="PA" val="v3.0.0"/>
</p:tagLst>
</file>

<file path=ppt/tags/tag87.xml><?xml version="1.0" encoding="utf-8"?>
<p:tagLst xmlns:p="http://schemas.openxmlformats.org/presentationml/2006/main">
  <p:tag name="PA" val="v3.0.0"/>
</p:tagLst>
</file>

<file path=ppt/tags/tag88.xml><?xml version="1.0" encoding="utf-8"?>
<p:tagLst xmlns:p="http://schemas.openxmlformats.org/presentationml/2006/main">
  <p:tag name="TABLE_ENDDRAG_ORIGIN_RECT" val="371*276"/>
  <p:tag name="TABLE_ENDDRAG_RECT" val="14*87*371*276"/>
  <p:tag name="KSO_WM_BEAUTIFY_FLAG" val=""/>
</p:tagLst>
</file>

<file path=ppt/tags/tag89.xml><?xml version="1.0" encoding="utf-8"?>
<p:tagLst xmlns:p="http://schemas.openxmlformats.org/presentationml/2006/main">
  <p:tag name="PA" val="v3.0.0"/>
</p:tagLst>
</file>

<file path=ppt/tags/tag9.xml><?xml version="1.0" encoding="utf-8"?>
<p:tagLst xmlns:p="http://schemas.openxmlformats.org/presentationml/2006/main">
  <p:tag name="PA" val="v3.0.0"/>
</p:tagLst>
</file>

<file path=ppt/tags/tag90.xml><?xml version="1.0" encoding="utf-8"?>
<p:tagLst xmlns:p="http://schemas.openxmlformats.org/presentationml/2006/main">
  <p:tag name="PA" val="v3.0.0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TABLE_ENDDRAG_ORIGIN_RECT" val="404*223"/>
  <p:tag name="TABLE_ENDDRAG_RECT" val="14*213*404*223"/>
  <p:tag name="KSO_WM_BEAUTIFY_FLAG" val=""/>
</p:tagLst>
</file>

<file path=ppt/theme/theme1.xml><?xml version="1.0" encoding="utf-8"?>
<a:theme xmlns:a="http://schemas.openxmlformats.org/drawingml/2006/main" name="第一PPT，www.1ppt.com">
  <a:themeElements>
    <a:clrScheme name="自定义 1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F9E7E3"/>
      </a:accent1>
      <a:accent2>
        <a:srgbClr val="F1CFCD"/>
      </a:accent2>
      <a:accent3>
        <a:srgbClr val="E5AAA4"/>
      </a:accent3>
      <a:accent4>
        <a:srgbClr val="9B7F7B"/>
      </a:accent4>
      <a:accent5>
        <a:srgbClr val="756359"/>
      </a:accent5>
      <a:accent6>
        <a:srgbClr val="ABA8A3"/>
      </a:accent6>
      <a:hlink>
        <a:srgbClr val="0000FF"/>
      </a:hlink>
      <a:folHlink>
        <a:srgbClr val="800080"/>
      </a:folHlink>
    </a:clrScheme>
    <a:fontScheme name="yowzfd4g">
      <a:majorFont>
        <a:latin typeface="微软雅黑"/>
        <a:ea typeface="微软雅黑 Light"/>
        <a:cs typeface=""/>
      </a:majorFont>
      <a:minorFont>
        <a:latin typeface="微软雅黑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3480</Words>
  <Application>WPS 文字</Application>
  <PresentationFormat>全屏显示(16:9)</PresentationFormat>
  <Paragraphs>297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汉仪旗黑</vt:lpstr>
      <vt:lpstr>微软雅黑 Light</vt:lpstr>
      <vt:lpstr>汉仪中黑KW</vt:lpstr>
      <vt:lpstr>宋体</vt:lpstr>
      <vt:lpstr>Arial Unicode MS</vt:lpstr>
      <vt:lpstr>Calibri</vt:lpstr>
      <vt:lpstr>Helvetica Neue</vt:lpstr>
      <vt:lpstr>汉仪书宋二KW</vt:lpstr>
      <vt:lpstr>MS PGothic</vt:lpstr>
      <vt:lpstr>苹方-简</vt:lpstr>
      <vt:lpstr>Apple Symbols</vt:lpstr>
      <vt:lpstr>儷宋 Pro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粉色极简多边形</dc:title>
  <dc:creator>第一PPT</dc:creator>
  <cp:keywords>www.1ppt.com</cp:keywords>
  <dc:description>www.1ppt.com</dc:description>
  <cp:lastModifiedBy>sara</cp:lastModifiedBy>
  <cp:revision>78</cp:revision>
  <dcterms:created xsi:type="dcterms:W3CDTF">2025-05-20T04:19:36Z</dcterms:created>
  <dcterms:modified xsi:type="dcterms:W3CDTF">2025-05-20T04:19:36Z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F8BBAAEC88F4103904FA2A68C31AFAB4_42</vt:lpwstr>
  </property>
  <property fmtid="{D5CDD505-2E9C-101B-9397-08002B2CF9AE}" pid="3" name="KSOProductBuildVer">
    <vt:lpwstr>2052-6.5.2.8766</vt:lpwstr>
  </property>
</Properties>
</file>

<file path=docProps/thumbnail.jpeg>
</file>